
<file path=[Content_Types].xml><?xml version="1.0" encoding="utf-8"?>
<Types xmlns="http://schemas.openxmlformats.org/package/2006/content-types">
  <Default Extension="png" ContentType="image/png"/>
  <Default Extension="svg" ContentType="image/sv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34"/>
  </p:notesMasterIdLst>
  <p:sldIdLst>
    <p:sldId id="272" r:id="rId5"/>
    <p:sldId id="257" r:id="rId6"/>
    <p:sldId id="259" r:id="rId7"/>
    <p:sldId id="260" r:id="rId8"/>
    <p:sldId id="261" r:id="rId9"/>
    <p:sldId id="262" r:id="rId10"/>
    <p:sldId id="263" r:id="rId11"/>
    <p:sldId id="282" r:id="rId12"/>
    <p:sldId id="283" r:id="rId13"/>
    <p:sldId id="284" r:id="rId14"/>
    <p:sldId id="285" r:id="rId15"/>
    <p:sldId id="286" r:id="rId16"/>
    <p:sldId id="278" r:id="rId17"/>
    <p:sldId id="279" r:id="rId18"/>
    <p:sldId id="280" r:id="rId19"/>
    <p:sldId id="281" r:id="rId20"/>
    <p:sldId id="276" r:id="rId21"/>
    <p:sldId id="264" r:id="rId22"/>
    <p:sldId id="277" r:id="rId23"/>
    <p:sldId id="287" r:id="rId24"/>
    <p:sldId id="288" r:id="rId25"/>
    <p:sldId id="265" r:id="rId26"/>
    <p:sldId id="266" r:id="rId27"/>
    <p:sldId id="289" r:id="rId28"/>
    <p:sldId id="273" r:id="rId29"/>
    <p:sldId id="274" r:id="rId30"/>
    <p:sldId id="269" r:id="rId31"/>
    <p:sldId id="270" r:id="rId32"/>
    <p:sldId id="271" r:id="rId33"/>
  </p:sldIdLst>
  <p:sldSz cx="18288000" cy="10287000"/>
  <p:notesSz cx="6858000" cy="9144000"/>
  <p:custDataLst>
    <p:tags r:id="rId35"/>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icN1nMNP/wDh3VBW14MtlEu6gC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on shmueli" initials="ss" lastIdx="1" clrIdx="0">
    <p:extLst>
      <p:ext uri="{19B8F6BF-5375-455C-9EA6-DF929625EA0E}">
        <p15:presenceInfo xmlns:p15="http://schemas.microsoft.com/office/powerpoint/2012/main" userId="835b2b1facfb92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63" autoAdjust="0"/>
  </p:normalViewPr>
  <p:slideViewPr>
    <p:cSldViewPr snapToGrid="0">
      <p:cViewPr varScale="1">
        <p:scale>
          <a:sx n="56" d="100"/>
          <a:sy n="56" d="100"/>
        </p:scale>
        <p:origin x="1614" y="72"/>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 Oz | SpaceIL" userId="d6c80f58-df72-4793-8be1-546e5b258153" providerId="ADAL" clId="{97309593-C7DA-4DD5-9CBB-8F0EBDCB8A76}"/>
    <pc:docChg chg="modSld">
      <pc:chgData name="Shir Oz | SpaceIL" userId="d6c80f58-df72-4793-8be1-546e5b258153" providerId="ADAL" clId="{97309593-C7DA-4DD5-9CBB-8F0EBDCB8A76}" dt="2024-01-11T13:04:24.701" v="1" actId="20577"/>
      <pc:docMkLst>
        <pc:docMk/>
      </pc:docMkLst>
      <pc:sldChg chg="modSp mod">
        <pc:chgData name="Shir Oz | SpaceIL" userId="d6c80f58-df72-4793-8be1-546e5b258153" providerId="ADAL" clId="{97309593-C7DA-4DD5-9CBB-8F0EBDCB8A76}" dt="2024-01-11T13:04:24.701" v="1" actId="20577"/>
        <pc:sldMkLst>
          <pc:docMk/>
          <pc:sldMk cId="2542619048" sldId="272"/>
        </pc:sldMkLst>
        <pc:spChg chg="mod">
          <ac:chgData name="Shir Oz | SpaceIL" userId="d6c80f58-df72-4793-8be1-546e5b258153" providerId="ADAL" clId="{97309593-C7DA-4DD5-9CBB-8F0EBDCB8A76}" dt="2024-01-11T13:04:24.701" v="1" actId="20577"/>
          <ac:spMkLst>
            <pc:docMk/>
            <pc:sldMk cId="2542619048" sldId="272"/>
            <ac:spMk id="29" creationId="{DC1E4F00-1E84-377B-05BA-006388DD6063}"/>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6T07:39:48.4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886200" y="0"/>
            <a:ext cx="2971800" cy="458788"/>
          </a:xfrm>
          <a:prstGeom prst="rect">
            <a:avLst/>
          </a:prstGeom>
          <a:noFill/>
          <a:ln>
            <a:noFill/>
          </a:ln>
        </p:spPr>
        <p:txBody>
          <a:bodyPr spcFirstLastPara="1" wrap="square" lIns="91425" tIns="45700" rIns="91425" bIns="45700" anchor="t" anchorCtr="0">
            <a:noAutofit/>
          </a:bodyPr>
          <a:lstStyle>
            <a:lvl1pPr marR="0" lvl="0" algn="r"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588" y="0"/>
            <a:ext cx="2971800" cy="458788"/>
          </a:xfrm>
          <a:prstGeom prst="rect">
            <a:avLst/>
          </a:prstGeom>
          <a:noFill/>
          <a:ln>
            <a:noFill/>
          </a:ln>
        </p:spPr>
        <p:txBody>
          <a:bodyPr spcFirstLastPara="1" wrap="square" lIns="91425" tIns="45700" rIns="91425" bIns="45700" anchor="t" anchorCtr="0">
            <a:noAutofit/>
          </a:bodyPr>
          <a:lstStyle>
            <a:lvl1pPr marR="0" lvl="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L="914400" marR="0" lvl="1"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2pPr>
            <a:lvl3pPr marL="1371600" marR="0" lvl="2"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3pPr>
            <a:lvl4pPr marL="1828800" marR="0" lvl="3"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4pPr>
            <a:lvl5pPr marL="2286000" marR="0" lvl="4"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5pPr>
            <a:lvl6pPr marL="2743200" marR="0" lvl="5"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6pPr>
            <a:lvl7pPr marL="3200400" marR="0" lvl="6"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7pPr>
            <a:lvl8pPr marL="3657600" marR="0" lvl="7"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8pPr>
            <a:lvl9pPr marL="4114800" marR="0" lvl="8" indent="-228600" algn="r" rtl="1">
              <a:spcBef>
                <a:spcPct val="0"/>
              </a:spcBef>
              <a:spcAft>
                <a:spcPct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886200" y="8685213"/>
            <a:ext cx="2971800" cy="458787"/>
          </a:xfrm>
          <a:prstGeom prst="rect">
            <a:avLst/>
          </a:prstGeom>
          <a:noFill/>
          <a:ln>
            <a:noFill/>
          </a:ln>
        </p:spPr>
        <p:txBody>
          <a:bodyPr spcFirstLastPara="1" wrap="square" lIns="91425" tIns="45700" rIns="91425" bIns="45700" anchor="b" anchorCtr="0">
            <a:noAutofit/>
          </a:bodyPr>
          <a:lstStyle>
            <a:lvl1pPr marR="0" lvl="0" algn="r"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ct val="0"/>
              </a:spcBef>
              <a:spcAft>
                <a:spcPct val="0"/>
              </a:spcAft>
              <a:buNone/>
            </a:pPr>
            <a:fld id="{00000000-1234-1234-1234-123412341234}" type="slidenum">
              <a:rPr lang="x-non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6727462"/>
      </p:ext>
    </p:extLst>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he.wikipedia.org/wiki/%D7%AA%D7%95%D7%9B%D7%A0%D7%99%D7%AA_%D7%94%D7%97%D7%9C%D7%9C_%D7%94%D7%90%D7%9E%D7%A8%D7%99%D7%A7%D7%90%D7%99%D7%AA" TargetMode="External"/><Relationship Id="rId13" Type="http://schemas.openxmlformats.org/officeDocument/2006/relationships/hyperlink" Target="https://he.wikipedia.org/wiki/%D7%9B%D7%93%D7%95%D7%A8_%D7%94%D7%90%D7%A8%D7%A5" TargetMode="External"/><Relationship Id="rId18" Type="http://schemas.openxmlformats.org/officeDocument/2006/relationships/hyperlink" Target="https://he.wikipedia.org/wiki/%D7%9E%D7%99%D7%9C%D7%99%D7%9E%D7%98%D7%A8" TargetMode="External"/><Relationship Id="rId26" Type="http://schemas.openxmlformats.org/officeDocument/2006/relationships/hyperlink" Target="https://he.wikipedia.org/wiki/%D7%9E%D7%92%D7%94-%D7%94%D7%A8%D7%A5" TargetMode="External"/><Relationship Id="rId3" Type="http://schemas.openxmlformats.org/officeDocument/2006/relationships/hyperlink" Target="https://he.wikipedia.org/wiki/%D7%9C%D7%95%D7%95%D7%99%D7%99%D7%9F" TargetMode="External"/><Relationship Id="rId21" Type="http://schemas.openxmlformats.org/officeDocument/2006/relationships/hyperlink" Target="https://he.wikipedia.org/wiki/%D7%90%D7%95%D7%A8" TargetMode="External"/><Relationship Id="rId7" Type="http://schemas.openxmlformats.org/officeDocument/2006/relationships/hyperlink" Target="https://he.wikipedia.org/wiki/%D7%9E%D7%A9%D7%91%D7%A8_%D7%94%D7%A1%D7%A4%D7%95%D7%98%D7%A0%D7%99%D7%A7" TargetMode="External"/><Relationship Id="rId12" Type="http://schemas.openxmlformats.org/officeDocument/2006/relationships/hyperlink" Target="https://he.wikipedia.org/wiki/%D7%A1%D7%95%D7%9C%D7%9C%D7%94_%D7%97%D7%A9%D7%9E%D7%9C%D7%99%D7%AA" TargetMode="External"/><Relationship Id="rId17" Type="http://schemas.openxmlformats.org/officeDocument/2006/relationships/hyperlink" Target="https://he.wikipedia.org/wiki/%D7%9B%D7%93%D7%95%D7%A8_(%D7%92%D7%90%D7%95%D7%9E%D7%98%D7%A8%D7%99%D7%94)" TargetMode="External"/><Relationship Id="rId25" Type="http://schemas.openxmlformats.org/officeDocument/2006/relationships/hyperlink" Target="https://he.wikipedia.org/wiki/%D7%A8%D7%93%D7%99%D7%95" TargetMode="External"/><Relationship Id="rId2" Type="http://schemas.openxmlformats.org/officeDocument/2006/relationships/slide" Target="../slides/slide14.xml"/><Relationship Id="rId16" Type="http://schemas.openxmlformats.org/officeDocument/2006/relationships/hyperlink" Target="https://he.wikipedia.org/wiki/1958" TargetMode="External"/><Relationship Id="rId20" Type="http://schemas.openxmlformats.org/officeDocument/2006/relationships/hyperlink" Target="https://he.wikipedia.org/wiki/%D7%90%D7%9C%D7%95%D7%9E%D7%99%D7%A0%D7%99%D7%95%D7%9D" TargetMode="External"/><Relationship Id="rId1" Type="http://schemas.openxmlformats.org/officeDocument/2006/relationships/notesMaster" Target="../notesMasters/notesMaster1.xml"/><Relationship Id="rId6" Type="http://schemas.openxmlformats.org/officeDocument/2006/relationships/hyperlink" Target="https://he.wikipedia.org/wiki/%D7%AA%D7%95%D7%9B%D7%A0%D7%99%D7%AA_%D7%A1%D7%A4%D7%95%D7%98%D7%A0%D7%99%D7%A7" TargetMode="External"/><Relationship Id="rId11" Type="http://schemas.openxmlformats.org/officeDocument/2006/relationships/hyperlink" Target="https://he.wikipedia.org/wiki/1957" TargetMode="External"/><Relationship Id="rId24" Type="http://schemas.openxmlformats.org/officeDocument/2006/relationships/hyperlink" Target="https://he.wikipedia.org/wiki/%D7%9E%D7%A9%D7%93%D7%A8" TargetMode="External"/><Relationship Id="rId5" Type="http://schemas.openxmlformats.org/officeDocument/2006/relationships/hyperlink" Target="https://he.wikipedia.org/wiki/%D7%91%D7%A8%D7%99%D7%AA_%D7%94%D7%9E%D7%95%D7%A2%D7%A6%D7%95%D7%AA" TargetMode="External"/><Relationship Id="rId15" Type="http://schemas.openxmlformats.org/officeDocument/2006/relationships/hyperlink" Target="https://he.wikipedia.org/wiki/4_%D7%91%D7%99%D7%A0%D7%95%D7%90%D7%A8" TargetMode="External"/><Relationship Id="rId23" Type="http://schemas.openxmlformats.org/officeDocument/2006/relationships/hyperlink" Target="https://he.wikipedia.org/wiki/%D7%90%D7%A0%D7%98%D7%A0%D7%94" TargetMode="External"/><Relationship Id="rId28" Type="http://schemas.openxmlformats.org/officeDocument/2006/relationships/hyperlink" Target="https://he.wikipedia.org/wiki/%D7%A1%D7%A4%D7%95%D7%98%D7%A0%D7%99%D7%A7_1#cite_note-%D7%9C%D7%9E%D7%A8%D7%97%D7%916-3" TargetMode="External"/><Relationship Id="rId10" Type="http://schemas.openxmlformats.org/officeDocument/2006/relationships/hyperlink" Target="https://he.wikipedia.org/wiki/%D7%90%D7%A8%D7%A6%D7%95%D7%AA_%D7%94%D7%91%D7%A8%D7%99%D7%AA" TargetMode="External"/><Relationship Id="rId19" Type="http://schemas.openxmlformats.org/officeDocument/2006/relationships/hyperlink" Target="https://he.wikipedia.org/wiki/%D7%A1%D7%92%D7%A1%D7%95%D7%92%D7%AA" TargetMode="External"/><Relationship Id="rId4" Type="http://schemas.openxmlformats.org/officeDocument/2006/relationships/hyperlink" Target="https://he.wikipedia.org/wiki/%D7%97%D7%9C%D7%9C" TargetMode="External"/><Relationship Id="rId9" Type="http://schemas.openxmlformats.org/officeDocument/2006/relationships/hyperlink" Target="https://he.wikipedia.org/wiki/%D7%94%D7%9E%D7%99%D7%A8%D7%95%D7%A5_%D7%9C%D7%97%D7%9C%D7%9C" TargetMode="External"/><Relationship Id="rId14" Type="http://schemas.openxmlformats.org/officeDocument/2006/relationships/hyperlink" Target="https://he.wikipedia.org/wiki/%D7%90%D7%98%D7%9E%D7%95%D7%A1%D7%A4%D7%99%D7%A8%D7%94" TargetMode="External"/><Relationship Id="rId22" Type="http://schemas.openxmlformats.org/officeDocument/2006/relationships/hyperlink" Target="https://he.wikipedia.org/wiki/%D7%94%D7%A9%D7%9E%D7%A9" TargetMode="External"/><Relationship Id="rId27" Type="http://schemas.openxmlformats.org/officeDocument/2006/relationships/hyperlink" Target="https://he.wikipedia.org/wiki/%D7%AA%D7%93%D7%A8"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he.wikipedia.org/wiki/%D7%9E%D7%93%D7%99%D7%93%D7%94"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he.wikipedia.org/wiki/%D7%97%D7%95%D7%A1%D7%A8_%D7%9E%D7%A9%D7%A7%D7%9C" TargetMode="External"/><Relationship Id="rId4" Type="http://schemas.openxmlformats.org/officeDocument/2006/relationships/hyperlink" Target="https://he.wikipedia.org/wiki/%D7%A7%D7%A8%D7%99%D7%A0%D7%94"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TeamSpaceI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youtube.com/watch?v=06ebUKTsOso&amp;t=39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he.wikipedia.org/wiki/1967" TargetMode="External"/><Relationship Id="rId13" Type="http://schemas.openxmlformats.org/officeDocument/2006/relationships/hyperlink" Target="https://he.wikipedia.org/wiki/%D7%A4%D7%A0%D7%99_%D7%94%D7%99%D7%9D" TargetMode="External"/><Relationship Id="rId18" Type="http://schemas.openxmlformats.org/officeDocument/2006/relationships/hyperlink" Target="https://he.wikipedia.org/wiki/%D7%90%D7%A1%D7%98%D7%A8%D7%95%D7%A0%D7%90%D7%95%D7%98%D7%99%D7%A7%D7%94" TargetMode="External"/><Relationship Id="rId3" Type="http://schemas.openxmlformats.org/officeDocument/2006/relationships/hyperlink" Target="https://he.wikipedia.org/wiki/%D7%A7%D7%95_%D7%A7%D7%A8%D7%9E%D7%9F" TargetMode="External"/><Relationship Id="rId7" Type="http://schemas.openxmlformats.org/officeDocument/2006/relationships/hyperlink" Target="https://he.wikipedia.org/wiki/%D7%94%D7%90%D7%95%22%D7%9D" TargetMode="External"/><Relationship Id="rId12" Type="http://schemas.openxmlformats.org/officeDocument/2006/relationships/hyperlink" Target="https://he.wikipedia.org/wiki/%D7%90%D7%A0%D7%92%D7%9C%D7%99%D7%AA" TargetMode="External"/><Relationship Id="rId17" Type="http://schemas.openxmlformats.org/officeDocument/2006/relationships/hyperlink" Target="https://he.wikipedia.org/wiki/%D7%90%D7%95%D7%95%D7%99%D7%A8%D7%95%D7%A0%D7%90%D7%95%D7%98%D7%99%D7%A7%D7%94" TargetMode="External"/><Relationship Id="rId2" Type="http://schemas.openxmlformats.org/officeDocument/2006/relationships/slide" Target="../slides/slide4.xml"/><Relationship Id="rId16" Type="http://schemas.openxmlformats.org/officeDocument/2006/relationships/hyperlink" Target="https://he.wikipedia.org/wiki/%D7%94%D7%A4%D7%93%D7%A8%D7%A6%D7%99%D7%94_%D7%94%D7%91%D7%99%D7%A0%D7%9C%D7%90%D7%95%D7%9E%D7%99%D7%AA_%D7%9C%D7%90%D7%95%D7%95%D7%99%D7%A8%D7%95%D7%A0%D7%90%D7%95%D7%98%D7%99%D7%A7%D7%94" TargetMode="External"/><Relationship Id="rId1" Type="http://schemas.openxmlformats.org/officeDocument/2006/relationships/notesMaster" Target="../notesMasters/notesMaster1.xml"/><Relationship Id="rId6" Type="http://schemas.openxmlformats.org/officeDocument/2006/relationships/hyperlink" Target="https://he.wikipedia.org/wiki/%D7%90%D7%9E%D7%A0%D7%AA_%D7%94%D7%97%D7%9C%D7%9C_%D7%94%D7%97%D7%99%D7%A6%D7%95%D7%9F" TargetMode="External"/><Relationship Id="rId11" Type="http://schemas.openxmlformats.org/officeDocument/2006/relationships/hyperlink" Target="https://he.wikipedia.org/wiki/%D7%A0%D7%A9%D7%A7_%D7%A0%D7%92%D7%93_%D7%9C%D7%95%D7%95%D7%99%D7%99%D7%A0%D7%99%D7%9D" TargetMode="External"/><Relationship Id="rId5" Type="http://schemas.openxmlformats.org/officeDocument/2006/relationships/hyperlink" Target="https://he.wikipedia.org/wiki/%D7%92%D7%95%D7%91%D7%94_%D7%A4%D7%A0%D7%99_%D7%94%D7%99%D7%9D" TargetMode="External"/><Relationship Id="rId15" Type="http://schemas.openxmlformats.org/officeDocument/2006/relationships/hyperlink" Target="https://he.wikipedia.org/wiki/%D7%94%D7%97%D7%9C%D7%9C_%D7%94%D7%97%D7%99%D7%A6%D7%95%D7%9F" TargetMode="External"/><Relationship Id="rId10" Type="http://schemas.openxmlformats.org/officeDocument/2006/relationships/hyperlink" Target="https://he.wikipedia.org/wiki/%D7%90%D7%9E%D7%A0%D7%AA_%D7%94%D7%99%D7%A8%D7%97" TargetMode="External"/><Relationship Id="rId4" Type="http://schemas.openxmlformats.org/officeDocument/2006/relationships/hyperlink" Target="https://he.wikipedia.org/wiki/%D7%A7%D7%99%D7%9C%D7%95%D7%9E%D7%98%D7%A8" TargetMode="External"/><Relationship Id="rId9" Type="http://schemas.openxmlformats.org/officeDocument/2006/relationships/hyperlink" Target="https://he.wikipedia.org/wiki/1979" TargetMode="External"/><Relationship Id="rId14" Type="http://schemas.openxmlformats.org/officeDocument/2006/relationships/hyperlink" Target="https://he.wikipedia.org/wiki/%D7%90%D7%98%D7%9E%D7%95%D7%A1%D7%A4%D7%99%D7%A8%D7%AA_%D7%9B%D7%93%D7%95%D7%A8_%D7%94%D7%90%D7%A8%D7%A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ct val="0"/>
              </a:spcBef>
              <a:spcAft>
                <a:spcPct val="0"/>
              </a:spcAft>
              <a:buClr>
                <a:schemeClr val="lt1"/>
              </a:buClr>
              <a:buSzPts val="1200"/>
              <a:buFont typeface="Arial"/>
              <a:buNone/>
            </a:pPr>
            <a:r>
              <a:rPr lang="x-none" sz="1200" dirty="0">
                <a:solidFill>
                  <a:schemeClr val="lt1"/>
                </a:solidFill>
                <a:latin typeface="Arial"/>
                <a:ea typeface="Arial"/>
                <a:cs typeface="Arial"/>
                <a:sym typeface="Arial"/>
              </a:rPr>
              <a:t>הצגה עצמית קצרה - קוראים לי XX ואני עובד/ת XX שנים בתעשייה האווירית/פרט מעניין אחר הקשור לעבודתך</a:t>
            </a:r>
            <a:endParaRPr sz="1200" dirty="0">
              <a:solidFill>
                <a:schemeClr val="lt1"/>
              </a:solidFill>
              <a:latin typeface="Arial"/>
              <a:ea typeface="Arial"/>
              <a:cs typeface="Arial"/>
              <a:sym typeface="Arial"/>
            </a:endParaRPr>
          </a:p>
          <a:p>
            <a:pPr marL="0" lvl="0" indent="0" algn="r" rtl="1">
              <a:spcBef>
                <a:spcPct val="0"/>
              </a:spcBef>
              <a:spcAft>
                <a:spcPct val="0"/>
              </a:spcAft>
              <a:buNone/>
            </a:pPr>
            <a:r>
              <a:rPr lang="x-none" sz="1200" b="0" dirty="0">
                <a:solidFill>
                  <a:schemeClr val="lt1"/>
                </a:solidFill>
                <a:latin typeface="Arial"/>
                <a:ea typeface="Arial"/>
                <a:cs typeface="Arial"/>
                <a:sym typeface="Arial"/>
              </a:rPr>
              <a:t>ניתן לספר על הקריירה שלך ב2-3 משפטים מבלי להתייחס לפרויקטים או לציין את שם המפעל</a:t>
            </a:r>
            <a:endParaRPr sz="1200" b="0" dirty="0">
              <a:solidFill>
                <a:schemeClr val="lt1"/>
              </a:solidFill>
              <a:latin typeface="Arial"/>
              <a:ea typeface="Arial"/>
              <a:cs typeface="Arial"/>
              <a:sym typeface="Arial"/>
            </a:endParaRPr>
          </a:p>
          <a:p>
            <a:pPr marL="0" lvl="0" indent="0" algn="r" rtl="1">
              <a:spcBef>
                <a:spcPct val="0"/>
              </a:spcBef>
              <a:spcAft>
                <a:spcPct val="0"/>
              </a:spcAft>
              <a:buNone/>
            </a:pPr>
            <a:endParaRPr sz="1200" b="1" dirty="0">
              <a:solidFill>
                <a:schemeClr val="lt1"/>
              </a:solidFill>
              <a:latin typeface="Arial"/>
              <a:ea typeface="Arial"/>
              <a:cs typeface="Arial"/>
              <a:sym typeface="Arial"/>
            </a:endParaRPr>
          </a:p>
          <a:p>
            <a:pPr marL="0" lvl="0" indent="0" algn="r" rtl="1">
              <a:spcBef>
                <a:spcPct val="0"/>
              </a:spcBef>
              <a:spcAft>
                <a:spcPct val="0"/>
              </a:spcAft>
              <a:buNone/>
            </a:pPr>
            <a:r>
              <a:rPr lang="x-none" sz="1200" b="1" dirty="0">
                <a:solidFill>
                  <a:schemeClr val="lt1"/>
                </a:solidFill>
                <a:latin typeface="Arial"/>
                <a:ea typeface="Arial"/>
                <a:cs typeface="Arial"/>
                <a:sym typeface="Arial"/>
              </a:rPr>
              <a:t>לאחר הצגה עצמית, יש ללחוץ על כפתור ההפעלה להקרין את הסרטון המציג את הפעילות של התעשייה האווירית </a:t>
            </a:r>
            <a:endParaRPr sz="1200" b="1" dirty="0">
              <a:solidFill>
                <a:schemeClr val="lt1"/>
              </a:solidFill>
              <a:latin typeface="Arial"/>
              <a:ea typeface="Arial"/>
              <a:cs typeface="Arial"/>
              <a:sym typeface="Arial"/>
            </a:endParaRPr>
          </a:p>
        </p:txBody>
      </p:sp>
      <p:sp>
        <p:nvSpPr>
          <p:cNvPr id="107" name="Google Shape;107;p2: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2</a:t>
            </a:fld>
            <a:endParaRPr/>
          </a:p>
        </p:txBody>
      </p:sp>
    </p:spTree>
    <p:extLst>
      <p:ext uri="{BB962C8B-B14F-4D97-AF65-F5344CB8AC3E}">
        <p14:creationId xmlns:p14="http://schemas.microsoft.com/office/powerpoint/2010/main" val="4069342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a:solidFill>
                  <a:schemeClr val="dk1"/>
                </a:solidFill>
                <a:latin typeface="Calibri"/>
                <a:ea typeface="Calibri"/>
                <a:cs typeface="Calibri"/>
                <a:sym typeface="Calibri"/>
              </a:rPr>
              <a:t>הרחבה:</a:t>
            </a:r>
            <a:endParaRPr/>
          </a:p>
          <a:p>
            <a:pPr marL="171450" marR="0" lvl="0" indent="-171450" algn="r" rtl="1">
              <a:lnSpc>
                <a:spcPct val="100000"/>
              </a:lnSpc>
              <a:spcBef>
                <a:spcPts val="0"/>
              </a:spcBef>
              <a:spcAft>
                <a:spcPts val="0"/>
              </a:spcAft>
              <a:buClr>
                <a:schemeClr val="dk1"/>
              </a:buClr>
              <a:buSzPts val="1200"/>
              <a:buFont typeface="Arial"/>
              <a:buChar char="•"/>
            </a:pPr>
            <a:r>
              <a:rPr lang="iw-IL" sz="1200">
                <a:solidFill>
                  <a:schemeClr val="dk1"/>
                </a:solidFill>
                <a:latin typeface="Calibri"/>
                <a:ea typeface="Calibri"/>
                <a:cs typeface="Calibri"/>
                <a:sym typeface="Calibri"/>
              </a:rPr>
              <a:t>לווייני תצפית נופלים לכדור הארץ ונשרפים בכניסה לאטמוספירה </a:t>
            </a:r>
            <a:endParaRPr/>
          </a:p>
          <a:p>
            <a:pPr marL="171450" marR="0" lvl="0" indent="-171450" algn="r" rtl="1">
              <a:lnSpc>
                <a:spcPct val="100000"/>
              </a:lnSpc>
              <a:spcBef>
                <a:spcPts val="0"/>
              </a:spcBef>
              <a:spcAft>
                <a:spcPts val="0"/>
              </a:spcAft>
              <a:buClr>
                <a:schemeClr val="dk1"/>
              </a:buClr>
              <a:buSzPts val="1200"/>
              <a:buFont typeface="Arial"/>
              <a:buChar char="•"/>
            </a:pPr>
            <a:r>
              <a:rPr lang="iw-IL" sz="1200">
                <a:solidFill>
                  <a:schemeClr val="dk1"/>
                </a:solidFill>
                <a:latin typeface="Calibri"/>
                <a:ea typeface="Calibri"/>
                <a:cs typeface="Calibri"/>
                <a:sym typeface="Calibri"/>
              </a:rPr>
              <a:t>לווייני תקשורת יוצאים מהמסלול לבית הקברות ללוויינים בערך בגובה של 40,000 ק"מ </a:t>
            </a:r>
            <a:endParaRPr/>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11</a:t>
            </a:fld>
            <a:endParaRPr/>
          </a:p>
        </p:txBody>
      </p:sp>
    </p:spTree>
    <p:extLst>
      <p:ext uri="{BB962C8B-B14F-4D97-AF65-F5344CB8AC3E}">
        <p14:creationId xmlns:p14="http://schemas.microsoft.com/office/powerpoint/2010/main" val="4097240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54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13</a:t>
            </a:fld>
            <a:endParaRPr/>
          </a:p>
        </p:txBody>
      </p:sp>
    </p:spTree>
    <p:extLst>
      <p:ext uri="{BB962C8B-B14F-4D97-AF65-F5344CB8AC3E}">
        <p14:creationId xmlns:p14="http://schemas.microsoft.com/office/powerpoint/2010/main" val="463260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ספוטניק 1</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 בתרגום לעברית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לוויין 1</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היה ה</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3" tooltip="לוויין"/>
              </a:rPr>
              <a:t>לוויין</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המלאכותי הראשון ששוגר על ידי האדם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4" tooltip="חלל"/>
              </a:rPr>
              <a:t>חלל</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הלוויין שוגר על ידי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5" tooltip="ברית המועצות"/>
              </a:rPr>
              <a:t>ברית המועצות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במסגרת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6" tooltip="תוכנית ספוטניק"/>
              </a:rPr>
              <a:t>תוכנית ספוטניק</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והיווה את הגורם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7" tooltip="משבר הספוטניק"/>
              </a:rPr>
              <a:t>משבר הספוטניק</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שהאיץ במידה ניכרת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8" tooltip="תוכנית החלל האמריקאית"/>
              </a:rPr>
              <a:t>תוכנית החלל האמריקאית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ולפיכך גם את </a:t>
            </a:r>
            <a:r>
              <a:rPr lang="he-IL" sz="1800" u="sng" dirty="0" err="1">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9" tooltip="המירוץ לחלל"/>
              </a:rPr>
              <a:t>המירוץ</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9" tooltip="המירוץ לחלל"/>
              </a:rPr>
              <a:t> לחלל</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בין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0" tooltip="ארצות הברית"/>
              </a:rPr>
              <a:t>ארצות הברית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וברית המועצות. ספוטניק שוגר ב־4 באוקטובר </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1" tooltip="1957"/>
              </a:rPr>
              <a:t>1957</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משדר הלוויין פעל כשבועיים, עד שה</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2" tooltip="סוללה חשמלית"/>
              </a:rPr>
              <a:t>סוללות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שהיו בתוכו דעכו. הטיסה בכללותה נמשכה כ־3 חודשים. בתחילה הוא הקיף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3" tooltip="כדור הארץ"/>
              </a:rPr>
              <a:t>כדור הארץ</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בגובה של כ־250 ק"מ. לאחר מכן הספוטניק החל לאבד גובה, עד שבסופו של דבר הוא נכנס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4" tooltip="אטמוספירה"/>
              </a:rPr>
              <a:t>אטמוספירה</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ונשרף ב־</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5" tooltip="4 בינואר"/>
              </a:rPr>
              <a:t>4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5" tooltip="4 בינואר"/>
              </a:rPr>
              <a:t>בינואר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6" tooltip="1958"/>
              </a:rPr>
              <a:t>1958</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הלוויין ספוטניק 1 היה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7" tooltip="כדור (גאומטריה)"/>
              </a:rPr>
              <a:t>כדור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בקוטר 585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8" tooltip="מילימטר"/>
              </a:rPr>
              <a:t>מילימטרים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עשוי מ</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9" tooltip="סגסוגת"/>
              </a:rPr>
              <a:t>סגסוגת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0" tooltip="אלומיניום"/>
              </a:rPr>
              <a:t>אלומיניום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קלה שפניה לוטשו היטב כך שתחזיר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1" tooltip="אור"/>
              </a:rPr>
              <a:t>אור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2" tooltip="השמש"/>
              </a:rPr>
              <a:t>השמש</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עובי הדופן היה 2 מילימטר. מהכדור יצאו ארבע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3" tooltip="אנטנה"/>
              </a:rPr>
              <a:t>אנטנות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באורכים של 2.9-2.4 מטרים ובתוכו היו שני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4" tooltip="משדר"/>
              </a:rPr>
              <a:t>משדרי</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5" tooltip="רדיו"/>
              </a:rPr>
              <a:t>רדיו</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ששידרו בתדרים 20.005 ו־40.002 </a:t>
            </a:r>
            <a:r>
              <a:rPr lang="he-IL" sz="1800" u="sng" dirty="0" err="1">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6" tooltip="מגה-הרץ"/>
              </a:rPr>
              <a:t>מגה־הרץ</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לראשונה הסכימה ברית המועצות להשתמש בציוד "תואם" לזה של ארצות הברית, אך לאחר מכן הודיעה על השימוש ב</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7" tooltip="תדר"/>
              </a:rPr>
              <a:t>תדרים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נמוכים יותר. משקלו של הלוויין היה כ־83.6 ק"ג</a:t>
            </a:r>
            <a:r>
              <a:rPr lang="en-US" sz="1800" u="sng" baseline="30000"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28"/>
              </a:rPr>
              <a:t>[3]</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a:t>
            </a:r>
            <a:endParaRPr lang="he-IL" sz="1800" dirty="0">
              <a:solidFill>
                <a:srgbClr val="202122"/>
              </a:solidFill>
              <a:effectLst/>
              <a:latin typeface="Arial" panose="020B060402020202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he-IL" sz="1800" dirty="0">
              <a:solidFill>
                <a:srgbClr val="202122"/>
              </a:solidFill>
              <a:effectLst/>
              <a:latin typeface="Arial" panose="020B060402020202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ההצלחה של ברית המועצות לשגר לוויין לחלל לפני ארצות הברית הכתה את מנהיגי ארצות הברית בתדהמה</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14</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7034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הרחבה:</a:t>
            </a:r>
            <a:endParaRPr dirty="0"/>
          </a:p>
          <a:p>
            <a:pPr marL="171450" marR="0" lvl="0" indent="-171450" algn="r" rtl="1">
              <a:lnSpc>
                <a:spcPct val="100000"/>
              </a:lnSpc>
              <a:spcBef>
                <a:spcPts val="0"/>
              </a:spcBef>
              <a:spcAft>
                <a:spcPts val="0"/>
              </a:spcAft>
              <a:buClr>
                <a:schemeClr val="dk1"/>
              </a:buClr>
              <a:buSzPts val="1200"/>
              <a:buFont typeface="Arial"/>
              <a:buChar char="•"/>
            </a:pPr>
            <a:r>
              <a:rPr lang="iw-IL" sz="1200" dirty="0">
                <a:solidFill>
                  <a:schemeClr val="dk1"/>
                </a:solidFill>
                <a:latin typeface="Calibri"/>
                <a:ea typeface="Calibri"/>
                <a:cs typeface="Calibri"/>
                <a:sym typeface="Calibri"/>
              </a:rPr>
              <a:t>לווייני תצפית נופלים לכדור הארץ ונשרפים בכניסה לאטמוספירה </a:t>
            </a:r>
            <a:endParaRPr dirty="0"/>
          </a:p>
          <a:p>
            <a:pPr marL="171450" marR="0" lvl="0" indent="-171450" algn="r" rtl="1">
              <a:lnSpc>
                <a:spcPct val="100000"/>
              </a:lnSpc>
              <a:spcBef>
                <a:spcPts val="0"/>
              </a:spcBef>
              <a:spcAft>
                <a:spcPts val="0"/>
              </a:spcAft>
              <a:buClr>
                <a:schemeClr val="dk1"/>
              </a:buClr>
              <a:buSzPts val="1200"/>
              <a:buFont typeface="Arial"/>
              <a:buChar char="•"/>
            </a:pPr>
            <a:r>
              <a:rPr lang="iw-IL" sz="1200" dirty="0">
                <a:solidFill>
                  <a:schemeClr val="dk1"/>
                </a:solidFill>
                <a:latin typeface="Calibri"/>
                <a:ea typeface="Calibri"/>
                <a:cs typeface="Calibri"/>
                <a:sym typeface="Calibri"/>
              </a:rPr>
              <a:t>לווייני תקשורת יוצאים מהמסלול לבית הקברות ללוויינים בערך בגובה של 40,000 ק"מ </a:t>
            </a: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15</a:t>
            </a:fld>
            <a:endParaRPr/>
          </a:p>
        </p:txBody>
      </p:sp>
    </p:spTree>
    <p:extLst>
      <p:ext uri="{BB962C8B-B14F-4D97-AF65-F5344CB8AC3E}">
        <p14:creationId xmlns:p14="http://schemas.microsoft.com/office/powerpoint/2010/main" val="1759712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ספוטניק 2:</a:t>
            </a:r>
          </a:p>
          <a:p>
            <a:pPr algn="r" rtl="1"/>
            <a:r>
              <a:rPr lang="he-IL" b="0" i="0" dirty="0">
                <a:solidFill>
                  <a:srgbClr val="202122"/>
                </a:solidFill>
                <a:effectLst/>
                <a:latin typeface="Arial" panose="020B0604020202020204" pitchFamily="34" charset="0"/>
              </a:rPr>
              <a:t>משימה העיקרית של שליחת יצור חי למסלול לווייני בחלל, כללה ספוטניק 2 מכשור ל</a:t>
            </a:r>
            <a:r>
              <a:rPr lang="he-IL" b="0" i="0" u="none" strike="noStrike" dirty="0">
                <a:solidFill>
                  <a:srgbClr val="3366CC"/>
                </a:solidFill>
                <a:effectLst/>
                <a:latin typeface="Arial" panose="020B0604020202020204" pitchFamily="34" charset="0"/>
                <a:hlinkClick r:id="rId3" tooltip="מדידה"/>
              </a:rPr>
              <a:t>מדידת</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4" tooltip="קרינה"/>
              </a:rPr>
              <a:t>קרינה</a:t>
            </a:r>
            <a:r>
              <a:rPr lang="he-IL" b="0" i="0" dirty="0">
                <a:solidFill>
                  <a:srgbClr val="202122"/>
                </a:solidFill>
                <a:effectLst/>
                <a:latin typeface="Arial" panose="020B0604020202020204" pitchFamily="34" charset="0"/>
              </a:rPr>
              <a:t> סולרית וקרניים קוסמיות. </a:t>
            </a:r>
          </a:p>
          <a:p>
            <a:pPr algn="r" rtl="1"/>
            <a:r>
              <a:rPr lang="he-IL" b="0" i="0" dirty="0">
                <a:solidFill>
                  <a:srgbClr val="202122"/>
                </a:solidFill>
                <a:effectLst/>
                <a:latin typeface="Arial" panose="020B0604020202020204" pitchFamily="34" charset="0"/>
              </a:rPr>
              <a:t>בעת הכניסה למסלול התגלו בעיות בחללית שמנעו ממערכת הבקרה התרמית לפעול וחלק מהבידוד התרמי נקרע. כתוצאה מכך, הטמפרטורות בתא טיפסו עד ל-50°</a:t>
            </a:r>
            <a:r>
              <a:rPr lang="en-US" b="0" i="0" dirty="0">
                <a:solidFill>
                  <a:srgbClr val="202122"/>
                </a:solidFill>
                <a:effectLst/>
                <a:latin typeface="Arial" panose="020B0604020202020204" pitchFamily="34" charset="0"/>
              </a:rPr>
              <a:t>C.</a:t>
            </a:r>
            <a:endParaRPr lang="he-IL" b="0" i="0" dirty="0">
              <a:solidFill>
                <a:srgbClr val="202122"/>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אף על פי </a:t>
            </a:r>
            <a:r>
              <a:rPr lang="he-IL" b="0" i="0" dirty="0" err="1">
                <a:solidFill>
                  <a:srgbClr val="202122"/>
                </a:solidFill>
                <a:effectLst/>
                <a:latin typeface="Arial" panose="020B0604020202020204" pitchFamily="34" charset="0"/>
              </a:rPr>
              <a:t>שלייקה</a:t>
            </a:r>
            <a:r>
              <a:rPr lang="he-IL" b="0" i="0" dirty="0">
                <a:solidFill>
                  <a:srgbClr val="202122"/>
                </a:solidFill>
                <a:effectLst/>
                <a:latin typeface="Arial" panose="020B0604020202020204" pitchFamily="34" charset="0"/>
              </a:rPr>
              <a:t> לא שרדה את המסע, הניסוי הוכיח שנוסע חי מסוגל לשרוד שיגור למסלול סביב כדור הארץ ולעמוד בתנאי </a:t>
            </a:r>
            <a:r>
              <a:rPr lang="he-IL" b="0" i="0" u="none" strike="noStrike" dirty="0">
                <a:solidFill>
                  <a:srgbClr val="3366CC"/>
                </a:solidFill>
                <a:effectLst/>
                <a:latin typeface="Arial" panose="020B0604020202020204" pitchFamily="34" charset="0"/>
                <a:hlinkClick r:id="rId5" tooltip="חוסר משקל"/>
              </a:rPr>
              <a:t>חוסר משקל</a:t>
            </a:r>
            <a:r>
              <a:rPr lang="he-IL" b="0" i="0" dirty="0">
                <a:solidFill>
                  <a:srgbClr val="202122"/>
                </a:solidFill>
                <a:effectLst/>
                <a:latin typeface="Arial" panose="020B0604020202020204" pitchFamily="34" charset="0"/>
              </a:rPr>
              <a:t>. </a:t>
            </a:r>
          </a:p>
          <a:p>
            <a:pPr algn="r" rtl="1"/>
            <a:r>
              <a:rPr lang="he-IL" b="0" i="0" dirty="0">
                <a:solidFill>
                  <a:srgbClr val="202122"/>
                </a:solidFill>
                <a:effectLst/>
                <a:latin typeface="Arial" panose="020B0604020202020204" pitchFamily="34" charset="0"/>
              </a:rPr>
              <a:t>הנתונים שהתקבלו מטיסתה של </a:t>
            </a:r>
            <a:r>
              <a:rPr lang="he-IL" b="0" i="0" dirty="0" err="1">
                <a:solidFill>
                  <a:srgbClr val="202122"/>
                </a:solidFill>
                <a:effectLst/>
                <a:latin typeface="Arial" panose="020B0604020202020204" pitchFamily="34" charset="0"/>
              </a:rPr>
              <a:t>לייקה</a:t>
            </a:r>
            <a:r>
              <a:rPr lang="he-IL" b="0" i="0" dirty="0">
                <a:solidFill>
                  <a:srgbClr val="202122"/>
                </a:solidFill>
                <a:effectLst/>
                <a:latin typeface="Arial" panose="020B0604020202020204" pitchFamily="34" charset="0"/>
              </a:rPr>
              <a:t> סללו את הדרך לטיסות חלל של בני אדם, וסיפקו למדענים נתונים ראשונים על התנהגות אורגניזם חי בסביבת החלל.</a:t>
            </a:r>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16</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353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dirty="0"/>
              <a:t>לוויינים משמשים ל3 שימושים מרכזיים:</a:t>
            </a:r>
            <a:endParaRPr dirty="0"/>
          </a:p>
          <a:p>
            <a:pPr marL="171450" lvl="0" indent="-171450" algn="r" rtl="1">
              <a:spcBef>
                <a:spcPct val="0"/>
              </a:spcBef>
              <a:spcAft>
                <a:spcPct val="0"/>
              </a:spcAft>
              <a:buClr>
                <a:schemeClr val="dk1"/>
              </a:buClr>
              <a:buSzPts val="1200"/>
              <a:buFont typeface="Arial"/>
              <a:buChar char="•"/>
            </a:pPr>
            <a:r>
              <a:rPr lang="x-none" dirty="0"/>
              <a:t>כלכלי - החלל מאפשר לנו יעילות ככלכלית בשימוש במשאבים לצרכים שונים כגון תקשורת, אינטרנט, נווט (waze) ובעצם בגלל שכדור הארץ עגול הדרך הקצרה והיעילה ביותר להפעלת הכלים הטכנולוגיים הקיימים הם באמצעות שימוש בלוויינים בחלל.  לא הייתי אומר שזה רק כלכלי, זה גם שיפור רמת החיים של האדם הפשוט ביומיום.</a:t>
            </a:r>
            <a:endParaRPr dirty="0"/>
          </a:p>
          <a:p>
            <a:pPr marL="171450" lvl="0" indent="-171450" algn="r" rtl="1">
              <a:spcBef>
                <a:spcPct val="0"/>
              </a:spcBef>
              <a:spcAft>
                <a:spcPct val="0"/>
              </a:spcAft>
              <a:buClr>
                <a:schemeClr val="dk1"/>
              </a:buClr>
              <a:buSzPts val="1200"/>
              <a:buFont typeface="Arial"/>
              <a:buChar char="•"/>
            </a:pPr>
            <a:r>
              <a:rPr lang="x-none" dirty="0"/>
              <a:t>צבאי - למשל ריגול וניתוח מידע ונתונים</a:t>
            </a:r>
            <a:endParaRPr dirty="0"/>
          </a:p>
          <a:p>
            <a:pPr marL="171450" lvl="0" indent="-171450" algn="r" rtl="1">
              <a:spcBef>
                <a:spcPct val="0"/>
              </a:spcBef>
              <a:spcAft>
                <a:spcPct val="0"/>
              </a:spcAft>
              <a:buClr>
                <a:schemeClr val="dk1"/>
              </a:buClr>
              <a:buSzPts val="1200"/>
              <a:buFont typeface="Arial"/>
              <a:buChar char="•"/>
            </a:pPr>
            <a:r>
              <a:rPr lang="x-none" dirty="0"/>
              <a:t>מחקרי - ניסויים לטובת שיפור החיים על כדור הארץ.</a:t>
            </a:r>
            <a:endParaRPr dirty="0"/>
          </a:p>
        </p:txBody>
      </p:sp>
      <p:sp>
        <p:nvSpPr>
          <p:cNvPr id="203" name="Google Shape;203;p8: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17</a:t>
            </a:fld>
            <a:endParaRPr/>
          </a:p>
        </p:txBody>
      </p:sp>
    </p:spTree>
    <p:extLst>
      <p:ext uri="{BB962C8B-B14F-4D97-AF65-F5344CB8AC3E}">
        <p14:creationId xmlns:p14="http://schemas.microsoft.com/office/powerpoint/2010/main" val="146427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he-IL" dirty="0" smtClean="0"/>
              <a:t>לוויינים משמשים ל3 שימושים מרכזיים:</a:t>
            </a:r>
          </a:p>
          <a:p>
            <a:pPr marL="171450" lvl="0" indent="-171450" algn="r" rtl="1">
              <a:spcBef>
                <a:spcPct val="0"/>
              </a:spcBef>
              <a:spcAft>
                <a:spcPct val="0"/>
              </a:spcAft>
              <a:buClr>
                <a:schemeClr val="dk1"/>
              </a:buClr>
              <a:buSzPts val="1200"/>
              <a:buFont typeface="Arial"/>
              <a:buChar char="•"/>
            </a:pPr>
            <a:r>
              <a:rPr lang="he-IL" dirty="0" smtClean="0"/>
              <a:t>כלכלי - החלל מאפשר לנו יעילות ככלכלית בשימוש במשאבים לצרכים שונים כגון תקשורת, אינטרנט, נווט (</a:t>
            </a:r>
            <a:r>
              <a:rPr lang="en-US" dirty="0" err="1" smtClean="0"/>
              <a:t>waze</a:t>
            </a:r>
            <a:r>
              <a:rPr lang="en-US" dirty="0" smtClean="0"/>
              <a:t>) </a:t>
            </a:r>
            <a:r>
              <a:rPr lang="he-IL" dirty="0" smtClean="0"/>
              <a:t>ובעצם בגלל שכדור הארץ עגול הדרך הקצרה והיעילה ביותר להפעלת הכלים הטכנולוגיים הקיימים הם באמצעות שימוש בלוויינים בחלל.  לא הייתי אומר שזה רק כלכלי, זה גם שיפור רמת החיים של האדם הפשוט ביומיום.</a:t>
            </a:r>
            <a:r>
              <a:rPr lang="en-US" dirty="0" smtClean="0"/>
              <a:t/>
            </a:r>
            <a:br>
              <a:rPr lang="en-US" dirty="0" smtClean="0"/>
            </a:br>
            <a:r>
              <a:rPr lang="he-IL" b="1" dirty="0" smtClean="0"/>
              <a:t>כיצד </a:t>
            </a:r>
            <a:r>
              <a:rPr lang="he-IL" b="1" dirty="0" err="1" smtClean="0"/>
              <a:t>הלווינים</a:t>
            </a:r>
            <a:r>
              <a:rPr lang="he-IL" b="1" dirty="0" smtClean="0"/>
              <a:t> מספקים לנו תקשורת אינטרנט</a:t>
            </a:r>
            <a:r>
              <a:rPr lang="he-IL" dirty="0" smtClean="0"/>
              <a:t>? אינטרנט לווייני כולל מספר מרכיבים עיקריים: הראשון  הוא כמובן הלוויין, אשר נע באחד מכמה מסלולים אפשריים ומשמש כמתווך שדרכו עובר המידע בין המשתמש לספק. החלק השני הינו מספר תחנות קרקע שתפקידם לקשר בין הלוויין לרשת האינטרנט. כאשר המשתמש מבקש מידע כלשהו הבקשה נשלחת אל הלוויין וממנו לתחנת הקרקע של הספק, לאחר עיבוד המידע, התחנה שולחת חזרה את המידע אל המשתמש דרך הלוויין אשר נקלט אצל המשתמש דרך המרכיב השלישי שהוא אנטנה מיוחדת מסוג </a:t>
            </a:r>
            <a:r>
              <a:rPr lang="en-US" dirty="0" smtClean="0"/>
              <a:t>VSAT (Very Small Aperture Terminal) </a:t>
            </a:r>
            <a:r>
              <a:rPr lang="he-IL" dirty="0" smtClean="0"/>
              <a:t>כדי שנוכל לשדר ולקלוט אותות באמצעות הלוויין.</a:t>
            </a:r>
            <a:r>
              <a:rPr lang="en-US" dirty="0" smtClean="0"/>
              <a:t/>
            </a:r>
            <a:br>
              <a:rPr lang="en-US" dirty="0" smtClean="0"/>
            </a:br>
            <a:endParaRPr lang="he-IL" dirty="0" smtClean="0"/>
          </a:p>
          <a:p>
            <a:pPr marL="171450" marR="0" lvl="0" indent="-171450" algn="r" defTabSz="914400" rtl="1" eaLnBrk="1" fontAlgn="auto" latinLnBrk="0" hangingPunct="1">
              <a:lnSpc>
                <a:spcPct val="100000"/>
              </a:lnSpc>
              <a:spcBef>
                <a:spcPct val="0"/>
              </a:spcBef>
              <a:spcAft>
                <a:spcPct val="0"/>
              </a:spcAft>
              <a:buClr>
                <a:schemeClr val="dk1"/>
              </a:buClr>
              <a:buSzPts val="1200"/>
              <a:buFont typeface="Arial"/>
              <a:buChar char="•"/>
              <a:tabLst/>
              <a:defRPr/>
            </a:pPr>
            <a:r>
              <a:rPr lang="he-IL" dirty="0" smtClean="0"/>
              <a:t>צבאי </a:t>
            </a:r>
            <a:r>
              <a:rPr lang="en-150" dirty="0" smtClean="0"/>
              <a:t>–</a:t>
            </a:r>
            <a:r>
              <a:rPr lang="he-IL" dirty="0" smtClean="0"/>
              <a:t> תצפית, ריגול וניתוח מידע ונתונים, למשל סדרת </a:t>
            </a:r>
            <a:r>
              <a:rPr lang="he-IL" dirty="0" err="1" smtClean="0"/>
              <a:t>לוויני</a:t>
            </a:r>
            <a:r>
              <a:rPr lang="he-IL" dirty="0" smtClean="0"/>
              <a:t> אופק. האחרון שבהם הוא </a:t>
            </a:r>
            <a:r>
              <a:rPr lang="he-IL" dirty="0" err="1" smtClean="0"/>
              <a:t>לווין</a:t>
            </a:r>
            <a:r>
              <a:rPr lang="he-IL" dirty="0" smtClean="0"/>
              <a:t> </a:t>
            </a:r>
            <a:r>
              <a:rPr lang="he-IL" dirty="0" err="1" smtClean="0"/>
              <a:t>מכ"מי</a:t>
            </a:r>
            <a:r>
              <a:rPr lang="he-IL" baseline="0" dirty="0" smtClean="0"/>
              <a:t> </a:t>
            </a:r>
            <a:r>
              <a:rPr lang="he-IL" sz="1200" b="0" i="0" u="none" strike="noStrike" cap="none" dirty="0" smtClean="0">
                <a:solidFill>
                  <a:schemeClr val="dk1"/>
                </a:solidFill>
                <a:effectLst/>
                <a:latin typeface="Calibri"/>
                <a:ea typeface="Calibri"/>
                <a:cs typeface="Calibri"/>
                <a:sym typeface="Calibri"/>
              </a:rPr>
              <a:t>המכ"ם משתמש בגלי</a:t>
            </a:r>
            <a:r>
              <a:rPr lang="he-IL" sz="1200" b="0" i="0" u="none" strike="noStrike" cap="none" baseline="0" dirty="0" smtClean="0">
                <a:solidFill>
                  <a:schemeClr val="dk1"/>
                </a:solidFill>
                <a:effectLst/>
                <a:latin typeface="Calibri"/>
                <a:ea typeface="Calibri"/>
                <a:cs typeface="Calibri"/>
                <a:sym typeface="Calibri"/>
              </a:rPr>
              <a:t> רדיו,</a:t>
            </a:r>
            <a:r>
              <a:rPr lang="he-IL" sz="1200" b="0" i="0" u="none" strike="noStrike" cap="none" dirty="0" smtClean="0">
                <a:solidFill>
                  <a:schemeClr val="dk1"/>
                </a:solidFill>
                <a:effectLst/>
                <a:latin typeface="Calibri"/>
                <a:ea typeface="Calibri"/>
                <a:cs typeface="Calibri"/>
                <a:sym typeface="Calibri"/>
              </a:rPr>
              <a:t> על מנת לשרטט תמונה ברזולוציה גבוהה של פני השטח, ללא תלות במזג האוויר,</a:t>
            </a:r>
            <a:r>
              <a:rPr lang="he-IL" sz="1200" b="0" i="0" u="none" strike="noStrike" cap="none" baseline="0" dirty="0" smtClean="0">
                <a:solidFill>
                  <a:schemeClr val="dk1"/>
                </a:solidFill>
                <a:effectLst/>
                <a:latin typeface="Calibri"/>
                <a:ea typeface="Calibri"/>
                <a:cs typeface="Calibri"/>
                <a:sym typeface="Calibri"/>
              </a:rPr>
              <a:t> כך למשל תוך דקות ספורות </a:t>
            </a:r>
            <a:r>
              <a:rPr lang="he-IL" sz="1200" b="0" i="0" u="none" strike="noStrike" cap="none" dirty="0" smtClean="0">
                <a:solidFill>
                  <a:schemeClr val="dk1"/>
                </a:solidFill>
                <a:effectLst/>
                <a:latin typeface="Calibri"/>
                <a:ea typeface="Calibri"/>
                <a:cs typeface="Calibri"/>
                <a:sym typeface="Calibri"/>
              </a:rPr>
              <a:t>הם יתריעו על שינויים בשטח האויב</a:t>
            </a:r>
            <a:r>
              <a:rPr lang="he-IL" sz="1200" b="0" i="0" u="none" strike="noStrike" cap="none" baseline="30000" dirty="0" smtClean="0">
                <a:solidFill>
                  <a:schemeClr val="dk1"/>
                </a:solidFill>
                <a:effectLst/>
                <a:latin typeface="Calibri"/>
                <a:ea typeface="Calibri"/>
                <a:cs typeface="Calibri"/>
                <a:sym typeface="Calibri"/>
              </a:rPr>
              <a:t>.</a:t>
            </a:r>
          </a:p>
          <a:p>
            <a:pPr marL="171450" lvl="0" indent="-171450" algn="r" rtl="1">
              <a:spcBef>
                <a:spcPct val="0"/>
              </a:spcBef>
              <a:spcAft>
                <a:spcPct val="0"/>
              </a:spcAft>
              <a:buClr>
                <a:schemeClr val="dk1"/>
              </a:buClr>
              <a:buSzPts val="1200"/>
              <a:buFont typeface="Arial"/>
              <a:buChar char="•"/>
            </a:pPr>
            <a:endParaRPr lang="he-IL" dirty="0" smtClean="0"/>
          </a:p>
          <a:p>
            <a:pPr marL="171450" lvl="0" indent="-171450" algn="r" rtl="1">
              <a:spcBef>
                <a:spcPct val="0"/>
              </a:spcBef>
              <a:spcAft>
                <a:spcPct val="0"/>
              </a:spcAft>
              <a:buClr>
                <a:schemeClr val="dk1"/>
              </a:buClr>
              <a:buSzPts val="1200"/>
              <a:buFont typeface="Arial"/>
              <a:buChar char="•"/>
            </a:pPr>
            <a:r>
              <a:rPr lang="he-IL" dirty="0" smtClean="0"/>
              <a:t>מחקרי - ניסויים לטובת שיפור החיים על כדור הארץ.</a:t>
            </a:r>
          </a:p>
          <a:p>
            <a:pPr marL="0" marR="0" lvl="0" indent="0" algn="r" rtl="1">
              <a:lnSpc>
                <a:spcPct val="100000"/>
              </a:lnSpc>
              <a:spcBef>
                <a:spcPct val="0"/>
              </a:spcBef>
              <a:spcAft>
                <a:spcPct val="0"/>
              </a:spcAft>
              <a:buClr>
                <a:schemeClr val="lt1"/>
              </a:buClr>
              <a:buSzPts val="1200"/>
              <a:buFont typeface="Arial"/>
              <a:buNone/>
            </a:pPr>
            <a:endParaRPr lang="he-IL" sz="1200" b="0" dirty="0" smtClean="0">
              <a:solidFill>
                <a:schemeClr val="lt1"/>
              </a:solidFill>
              <a:latin typeface="Arial"/>
              <a:ea typeface="Arial"/>
              <a:cs typeface="Arial"/>
              <a:sym typeface="Arial"/>
            </a:endParaRPr>
          </a:p>
          <a:p>
            <a:pPr marL="0" marR="0" lvl="0" indent="0" algn="r" rtl="1">
              <a:lnSpc>
                <a:spcPct val="100000"/>
              </a:lnSpc>
              <a:spcBef>
                <a:spcPct val="0"/>
              </a:spcBef>
              <a:spcAft>
                <a:spcPct val="0"/>
              </a:spcAft>
              <a:buClr>
                <a:schemeClr val="lt1"/>
              </a:buClr>
              <a:buSzPts val="1200"/>
              <a:buFont typeface="Arial"/>
              <a:buNone/>
            </a:pPr>
            <a:endParaRPr lang="he-IL" sz="1200" b="0" dirty="0" smtClean="0">
              <a:solidFill>
                <a:schemeClr val="lt1"/>
              </a:solidFill>
              <a:latin typeface="Arial"/>
              <a:ea typeface="Arial"/>
              <a:cs typeface="Arial"/>
              <a:sym typeface="Arial"/>
            </a:endParaRPr>
          </a:p>
          <a:p>
            <a:pPr marL="0" marR="0" lvl="0" indent="0" algn="r" rtl="1">
              <a:lnSpc>
                <a:spcPct val="100000"/>
              </a:lnSpc>
              <a:spcBef>
                <a:spcPct val="0"/>
              </a:spcBef>
              <a:spcAft>
                <a:spcPct val="0"/>
              </a:spcAft>
              <a:buClr>
                <a:schemeClr val="lt1"/>
              </a:buClr>
              <a:buSzPts val="1200"/>
              <a:buFont typeface="Arial"/>
              <a:buNone/>
            </a:pPr>
            <a:r>
              <a:rPr lang="x-none" sz="1200" b="0" dirty="0" smtClean="0">
                <a:solidFill>
                  <a:schemeClr val="lt1"/>
                </a:solidFill>
                <a:latin typeface="Arial"/>
                <a:ea typeface="Arial"/>
                <a:cs typeface="Arial"/>
                <a:sym typeface="Arial"/>
              </a:rPr>
              <a:t>שאלה </a:t>
            </a:r>
            <a:r>
              <a:rPr lang="x-none" sz="1200" b="0" dirty="0">
                <a:solidFill>
                  <a:schemeClr val="lt1"/>
                </a:solidFill>
                <a:latin typeface="Arial"/>
                <a:ea typeface="Arial"/>
                <a:cs typeface="Arial"/>
                <a:sym typeface="Arial"/>
              </a:rPr>
              <a:t>אפשרית שתעלה מהקהל:</a:t>
            </a:r>
            <a:endParaRPr dirty="0"/>
          </a:p>
          <a:p>
            <a:pPr marL="0" marR="0" lvl="0" indent="0" algn="r" rtl="1">
              <a:lnSpc>
                <a:spcPct val="100000"/>
              </a:lnSpc>
              <a:spcBef>
                <a:spcPct val="0"/>
              </a:spcBef>
              <a:spcAft>
                <a:spcPct val="0"/>
              </a:spcAft>
              <a:buClr>
                <a:schemeClr val="dk1"/>
              </a:buClr>
              <a:buSzPts val="1200"/>
              <a:buFont typeface="Calibri"/>
              <a:buNone/>
            </a:pPr>
            <a:r>
              <a:rPr lang="x-none" sz="1200" dirty="0">
                <a:solidFill>
                  <a:schemeClr val="dk1"/>
                </a:solidFill>
                <a:latin typeface="Calibri"/>
                <a:ea typeface="Calibri"/>
                <a:cs typeface="Calibri"/>
                <a:sym typeface="Calibri"/>
              </a:rPr>
              <a:t>האם יהיו שימושים אחרים ללוויינים וחלליות בעתיד? – בטח! בעתיד הלא כל כך רחוק, בני אדם ישהו כתיירים בחלל ואולי אף בירח. יע</a:t>
            </a:r>
            <a:r>
              <a:rPr lang="he-IL" sz="1200" dirty="0">
                <a:solidFill>
                  <a:schemeClr val="dk1"/>
                </a:solidFill>
                <a:latin typeface="Calibri"/>
                <a:ea typeface="Calibri"/>
                <a:cs typeface="Calibri"/>
                <a:sym typeface="Calibri"/>
              </a:rPr>
              <a:t>ב</a:t>
            </a:r>
            <a:r>
              <a:rPr lang="x-none" sz="1200" dirty="0">
                <a:solidFill>
                  <a:schemeClr val="dk1"/>
                </a:solidFill>
                <a:latin typeface="Calibri"/>
                <a:ea typeface="Calibri"/>
                <a:cs typeface="Calibri"/>
                <a:sym typeface="Calibri"/>
              </a:rPr>
              <a:t>דו במפעלים בחלל ויכרו מחצבים בחלל. כל אלה ידרשו פיתוח ותכנון חדש של חלליות מאוישות ורובוטיות שיקדמו הן את המדע והן את התעשייה ויהפכו את החלל לעוד מקום שאפשר להיות בו</a:t>
            </a:r>
            <a:endParaRPr sz="1200" dirty="0">
              <a:solidFill>
                <a:schemeClr val="dk1"/>
              </a:solidFill>
              <a:latin typeface="Calibri"/>
              <a:ea typeface="Calibri"/>
              <a:cs typeface="Calibri"/>
              <a:sym typeface="Calibri"/>
            </a:endParaRPr>
          </a:p>
          <a:p>
            <a:pPr marL="0" marR="0" lvl="0" indent="0" algn="r" rtl="1">
              <a:lnSpc>
                <a:spcPct val="100000"/>
              </a:lnSpc>
              <a:spcBef>
                <a:spcPct val="0"/>
              </a:spcBef>
              <a:spcAft>
                <a:spcPct val="0"/>
              </a:spcAft>
              <a:buClr>
                <a:schemeClr val="dk1"/>
              </a:buClr>
              <a:buSzPts val="1200"/>
              <a:buFont typeface="Calibri"/>
              <a:buNone/>
            </a:pPr>
            <a:endParaRPr sz="1200" b="1" dirty="0">
              <a:solidFill>
                <a:schemeClr val="lt1"/>
              </a:solidFill>
              <a:latin typeface="Arial"/>
              <a:ea typeface="Arial"/>
              <a:cs typeface="Arial"/>
              <a:sym typeface="Arial"/>
            </a:endParaRPr>
          </a:p>
        </p:txBody>
      </p:sp>
      <p:sp>
        <p:nvSpPr>
          <p:cNvPr id="220" name="Google Shape;220;p9: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18</a:t>
            </a:fld>
            <a:endParaRPr/>
          </a:p>
        </p:txBody>
      </p:sp>
    </p:spTree>
    <p:extLst>
      <p:ext uri="{BB962C8B-B14F-4D97-AF65-F5344CB8AC3E}">
        <p14:creationId xmlns:p14="http://schemas.microsoft.com/office/powerpoint/2010/main" val="4244748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ct val="0"/>
              </a:spcBef>
              <a:spcAft>
                <a:spcPct val="0"/>
              </a:spcAft>
              <a:buClr>
                <a:schemeClr val="dk1"/>
              </a:buClr>
              <a:buSzPts val="1200"/>
              <a:buFont typeface="Calibri"/>
              <a:buNone/>
            </a:pPr>
            <a:r>
              <a:rPr lang="he-IL" b="0" i="0" dirty="0">
                <a:solidFill>
                  <a:srgbClr val="000000"/>
                </a:solidFill>
                <a:effectLst/>
                <a:latin typeface="Assistant" pitchFamily="2" charset="-79"/>
                <a:cs typeface="Assistant" pitchFamily="2" charset="-79"/>
              </a:rPr>
              <a:t>זוהי מערכת שמזהה מיקום מדויק, באמצעות נתונים שנקלטים מכמה לוויינים בעת ובעונה אחת. הלוויינים משדרים באופן רציף גלים אלקטרומגנטיים הנעים במהירות האור ונושאים מידע על מיקום הלוויין ועל הזמן המדויק שבו יצא השידור. מַקְלֵט, שאותו מחזיק אדם על פני כדור הארץ, קולט את המידע וכך מחשב את מיקומו. על בסיס </a:t>
            </a:r>
            <a:r>
              <a:rPr lang="he-IL" b="0" i="0" dirty="0" err="1">
                <a:solidFill>
                  <a:srgbClr val="000000"/>
                </a:solidFill>
                <a:effectLst/>
                <a:latin typeface="Assistant" pitchFamily="2" charset="-79"/>
                <a:cs typeface="Assistant" pitchFamily="2" charset="-79"/>
              </a:rPr>
              <a:t>הג'י.פי.אס</a:t>
            </a:r>
            <a:r>
              <a:rPr lang="he-IL" b="0" i="0" dirty="0">
                <a:solidFill>
                  <a:srgbClr val="000000"/>
                </a:solidFill>
                <a:effectLst/>
                <a:latin typeface="Assistant" pitchFamily="2" charset="-79"/>
                <a:cs typeface="Assistant" pitchFamily="2" charset="-79"/>
              </a:rPr>
              <a:t>. התפתחו יישומים שונים, כמו מערכות ניווט הזמינות כיום במכוניות ובטלפונים ניידים</a:t>
            </a:r>
          </a:p>
          <a:p>
            <a:pPr marL="0" marR="0" lvl="0" indent="0" algn="r" rtl="1">
              <a:lnSpc>
                <a:spcPct val="100000"/>
              </a:lnSpc>
              <a:spcBef>
                <a:spcPct val="0"/>
              </a:spcBef>
              <a:spcAft>
                <a:spcPct val="0"/>
              </a:spcAft>
              <a:buClr>
                <a:schemeClr val="dk1"/>
              </a:buClr>
              <a:buSzPts val="1200"/>
              <a:buFont typeface="Calibri"/>
              <a:buNone/>
            </a:pPr>
            <a:r>
              <a:rPr lang="he-IL" b="0" i="0" dirty="0">
                <a:solidFill>
                  <a:srgbClr val="000000"/>
                </a:solidFill>
                <a:effectLst/>
                <a:latin typeface="Assistant" pitchFamily="2" charset="-79"/>
                <a:cs typeface="Assistant" pitchFamily="2" charset="-79"/>
              </a:rPr>
              <a:t>טכנולוגיית </a:t>
            </a:r>
            <a:r>
              <a:rPr lang="he-IL" b="0" i="0" dirty="0" err="1">
                <a:solidFill>
                  <a:srgbClr val="000000"/>
                </a:solidFill>
                <a:effectLst/>
                <a:latin typeface="Assistant" pitchFamily="2" charset="-79"/>
                <a:cs typeface="Assistant" pitchFamily="2" charset="-79"/>
              </a:rPr>
              <a:t>הג'י.פי.אס</a:t>
            </a:r>
            <a:r>
              <a:rPr lang="he-IL" b="0" i="0" dirty="0">
                <a:solidFill>
                  <a:srgbClr val="000000"/>
                </a:solidFill>
                <a:effectLst/>
                <a:latin typeface="Assistant" pitchFamily="2" charset="-79"/>
                <a:cs typeface="Assistant" pitchFamily="2" charset="-79"/>
              </a:rPr>
              <a:t>. פותחה במקור למטרות של שימוש צבאי. היא נכנסה לשימוש ב- 1978, ומאז השתכללה וכמובן עברה גם לשימוש אזרחי נרחב. המערכת אמריקנית כוללת בערך 30 לווייני </a:t>
            </a:r>
            <a:r>
              <a:rPr lang="he-IL" b="0" i="0" dirty="0" err="1">
                <a:solidFill>
                  <a:srgbClr val="000000"/>
                </a:solidFill>
                <a:effectLst/>
                <a:latin typeface="Assistant" pitchFamily="2" charset="-79"/>
                <a:cs typeface="Assistant" pitchFamily="2" charset="-79"/>
              </a:rPr>
              <a:t>נאווסטאר</a:t>
            </a:r>
            <a:r>
              <a:rPr lang="he-IL" b="0" i="0" dirty="0">
                <a:solidFill>
                  <a:srgbClr val="000000"/>
                </a:solidFill>
                <a:effectLst/>
                <a:latin typeface="Assistant" pitchFamily="2" charset="-79"/>
                <a:cs typeface="Assistant" pitchFamily="2" charset="-79"/>
              </a:rPr>
              <a:t>, הרוסית קרויה </a:t>
            </a:r>
            <a:r>
              <a:rPr lang="en-US" b="0" i="0" dirty="0">
                <a:solidFill>
                  <a:srgbClr val="000000"/>
                </a:solidFill>
                <a:effectLst/>
                <a:latin typeface="Assistant" pitchFamily="2" charset="-79"/>
                <a:cs typeface="Assistant" pitchFamily="2" charset="-79"/>
              </a:rPr>
              <a:t>GLONASS </a:t>
            </a:r>
            <a:r>
              <a:rPr lang="he-IL" b="0" i="0" dirty="0">
                <a:solidFill>
                  <a:srgbClr val="000000"/>
                </a:solidFill>
                <a:effectLst/>
                <a:latin typeface="Assistant" pitchFamily="2" charset="-79"/>
                <a:cs typeface="Assistant" pitchFamily="2" charset="-79"/>
              </a:rPr>
              <a:t>אולם מדינות אחרות מפתחות מערכות דומות, שייכנסו לשימוש בעתיד, כמו מיזם גלילאו של האיחוד האירופי, ומערכת הניווט </a:t>
            </a:r>
            <a:r>
              <a:rPr lang="en-US" b="0" i="0" dirty="0" err="1">
                <a:solidFill>
                  <a:srgbClr val="000000"/>
                </a:solidFill>
                <a:effectLst/>
                <a:latin typeface="Assistant" pitchFamily="2" charset="-79"/>
                <a:cs typeface="Assistant" pitchFamily="2" charset="-79"/>
              </a:rPr>
              <a:t>BeiDou</a:t>
            </a:r>
            <a:r>
              <a:rPr lang="en-US" b="0" i="0" dirty="0">
                <a:solidFill>
                  <a:srgbClr val="000000"/>
                </a:solidFill>
                <a:effectLst/>
                <a:latin typeface="Assistant" pitchFamily="2" charset="-79"/>
                <a:cs typeface="Assistant" pitchFamily="2" charset="-79"/>
              </a:rPr>
              <a:t> </a:t>
            </a:r>
            <a:r>
              <a:rPr lang="he-IL" b="0" i="0" dirty="0">
                <a:solidFill>
                  <a:srgbClr val="000000"/>
                </a:solidFill>
                <a:effectLst/>
                <a:latin typeface="Assistant" pitchFamily="2" charset="-79"/>
                <a:cs typeface="Assistant" pitchFamily="2" charset="-79"/>
              </a:rPr>
              <a:t>של סין.</a:t>
            </a:r>
          </a:p>
          <a:p>
            <a:pPr marL="0" marR="0" lvl="0" indent="0" algn="r" rtl="1">
              <a:lnSpc>
                <a:spcPct val="100000"/>
              </a:lnSpc>
              <a:spcBef>
                <a:spcPct val="0"/>
              </a:spcBef>
              <a:spcAft>
                <a:spcPct val="0"/>
              </a:spcAft>
              <a:buClr>
                <a:schemeClr val="dk1"/>
              </a:buClr>
              <a:buSzPts val="1200"/>
              <a:buFont typeface="Calibri"/>
              <a:buNone/>
            </a:pPr>
            <a:r>
              <a:rPr lang="he-IL" b="0" i="0" dirty="0" err="1">
                <a:solidFill>
                  <a:srgbClr val="000000"/>
                </a:solidFill>
                <a:effectLst/>
                <a:latin typeface="Assistant" pitchFamily="2" charset="-79"/>
                <a:cs typeface="Assistant" pitchFamily="2" charset="-79"/>
              </a:rPr>
              <a:t>הג'י.פי.אס</a:t>
            </a:r>
            <a:r>
              <a:rPr lang="he-IL" b="0" i="0" dirty="0">
                <a:solidFill>
                  <a:srgbClr val="000000"/>
                </a:solidFill>
                <a:effectLst/>
                <a:latin typeface="Assistant" pitchFamily="2" charset="-79"/>
                <a:cs typeface="Assistant" pitchFamily="2" charset="-79"/>
              </a:rPr>
              <a:t>. החליף כמעט לחלוטין את השימוש במפות לצורך ניווט.</a:t>
            </a:r>
          </a:p>
          <a:p>
            <a:pPr marL="0" marR="0" lvl="0" indent="0" algn="r" rtl="1">
              <a:lnSpc>
                <a:spcPct val="100000"/>
              </a:lnSpc>
              <a:spcBef>
                <a:spcPct val="0"/>
              </a:spcBef>
              <a:spcAft>
                <a:spcPct val="0"/>
              </a:spcAft>
              <a:buClr>
                <a:schemeClr val="dk1"/>
              </a:buClr>
              <a:buSzPts val="1200"/>
              <a:buFont typeface="Calibri"/>
              <a:buNone/>
            </a:pPr>
            <a:r>
              <a:rPr lang="he-IL" b="0" i="0" dirty="0">
                <a:solidFill>
                  <a:srgbClr val="000000"/>
                </a:solidFill>
                <a:effectLst/>
                <a:latin typeface="Assistant" pitchFamily="2" charset="-79"/>
                <a:cs typeface="Assistant" pitchFamily="2" charset="-79"/>
              </a:rPr>
              <a:t>הוא מסייע, למשל, לניתוב מדויק ובטוח של כלי תחבורה באוויר, בים וביבשה. מכיוון שהוא מאפשר איתור מהיר ומדויק של מיקום, הוא משחק תפקיד משמעותי בניהול של מבצעי חילוץ והצלה. נעזרים בו גם לצורך מעקב אחרי חיות בר בים וביבשה, לצורך מיפוי ומדידות ולקביעת תחזית מטאורולוגית מדויקת יותר.</a:t>
            </a:r>
            <a:endParaRPr lang="he-IL" sz="1200" b="1" dirty="0">
              <a:solidFill>
                <a:schemeClr val="lt1"/>
              </a:solidFill>
              <a:latin typeface="Arial"/>
              <a:ea typeface="Arial"/>
              <a:cs typeface="Arial"/>
              <a:sym typeface="Arial"/>
            </a:endParaRPr>
          </a:p>
        </p:txBody>
      </p:sp>
      <p:sp>
        <p:nvSpPr>
          <p:cNvPr id="220" name="Google Shape;220;p9: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19</a:t>
            </a:fld>
            <a:endParaRPr/>
          </a:p>
        </p:txBody>
      </p:sp>
    </p:spTree>
    <p:extLst>
      <p:ext uri="{BB962C8B-B14F-4D97-AF65-F5344CB8AC3E}">
        <p14:creationId xmlns:p14="http://schemas.microsoft.com/office/powerpoint/2010/main" val="2648020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20</a:t>
            </a:fld>
            <a:endParaRPr/>
          </a:p>
        </p:txBody>
      </p:sp>
    </p:spTree>
    <p:extLst>
      <p:ext uri="{BB962C8B-B14F-4D97-AF65-F5344CB8AC3E}">
        <p14:creationId xmlns:p14="http://schemas.microsoft.com/office/powerpoint/2010/main" val="146368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b="1"/>
              <a:t>מה זה חלל? במה הוא שונה מכדור הארץ?</a:t>
            </a:r>
            <a:endParaRPr/>
          </a:p>
          <a:p>
            <a:pPr marL="0" lvl="0" indent="0" algn="r" rtl="1">
              <a:spcBef>
                <a:spcPct val="0"/>
              </a:spcBef>
              <a:spcAft>
                <a:spcPct val="0"/>
              </a:spcAft>
              <a:buNone/>
            </a:pPr>
            <a:r>
              <a:rPr lang="x-none"/>
              <a:t>לבנות לוויינים זה קשה אבל בואו נבין מה ההבדלים בין תנאי כדור הארץ לחלל?</a:t>
            </a:r>
            <a:endParaRPr/>
          </a:p>
          <a:p>
            <a:pPr marL="0" lvl="0" indent="0" algn="r" rtl="1">
              <a:spcBef>
                <a:spcPct val="0"/>
              </a:spcBef>
              <a:spcAft>
                <a:spcPct val="0"/>
              </a:spcAft>
              <a:buNone/>
            </a:pPr>
            <a:r>
              <a:rPr lang="x-none"/>
              <a:t>בגדול, קיימים 4 הבדלים משמעותיים בין כדור הארץ לחלל:</a:t>
            </a:r>
            <a:endParaRPr/>
          </a:p>
          <a:p>
            <a:pPr marL="228600" lvl="0" indent="-228600" algn="r" rtl="1">
              <a:spcBef>
                <a:spcPct val="0"/>
              </a:spcBef>
              <a:spcAft>
                <a:spcPct val="0"/>
              </a:spcAft>
              <a:buClr>
                <a:schemeClr val="dk1"/>
              </a:buClr>
              <a:buSzPts val="1200"/>
              <a:buFont typeface="Calibri"/>
              <a:buAutoNum type="arabicPeriod"/>
            </a:pPr>
            <a:r>
              <a:rPr lang="x-none" b="1"/>
              <a:t>איפוס כבידה - </a:t>
            </a:r>
            <a:r>
              <a:rPr lang="x-none"/>
              <a:t>כח המשיכה של כל כוכב וגם של כדור הארץ הולך ופוחת ככל שמתרחקים ממנו. </a:t>
            </a:r>
            <a:endParaRPr/>
          </a:p>
          <a:p>
            <a:pPr marL="0" lvl="0" indent="0" algn="r" rtl="1">
              <a:spcBef>
                <a:spcPct val="0"/>
              </a:spcBef>
              <a:spcAft>
                <a:spcPct val="0"/>
              </a:spcAft>
              <a:buClr>
                <a:schemeClr val="dk1"/>
              </a:buClr>
              <a:buSzPts val="1200"/>
              <a:buFont typeface="Calibri"/>
              <a:buNone/>
            </a:pPr>
            <a:r>
              <a:rPr lang="x-none"/>
              <a:t>הלוויינים נמצאים בחלל באזור בו כח המשיכה של כדור הארץ עדיין גבוהה מאוד. </a:t>
            </a:r>
            <a:endParaRPr/>
          </a:p>
          <a:p>
            <a:pPr marL="0" lvl="0" indent="0" algn="r" rtl="1">
              <a:spcBef>
                <a:spcPct val="0"/>
              </a:spcBef>
              <a:spcAft>
                <a:spcPct val="0"/>
              </a:spcAft>
              <a:buClr>
                <a:schemeClr val="dk1"/>
              </a:buClr>
              <a:buSzPts val="1200"/>
              <a:buFont typeface="Calibri"/>
              <a:buNone/>
            </a:pPr>
            <a:r>
              <a:rPr lang="x-none" u="sng"/>
              <a:t>אם כך מדוע הם לא נופלים?</a:t>
            </a:r>
            <a:endParaRPr/>
          </a:p>
          <a:p>
            <a:pPr marL="0" lvl="0" indent="0" algn="r" rtl="1">
              <a:spcBef>
                <a:spcPct val="0"/>
              </a:spcBef>
              <a:spcAft>
                <a:spcPct val="0"/>
              </a:spcAft>
              <a:buClr>
                <a:schemeClr val="dk1"/>
              </a:buClr>
              <a:buSzPts val="1200"/>
              <a:buFont typeface="Calibri"/>
              <a:buNone/>
            </a:pPr>
            <a:r>
              <a:rPr lang="x-none"/>
              <a:t>הלוויינים נעים סביב כדור הארץ בתנועה מעגלית. תנועה מעגלית זו יוצרת כח סיבובי (צנטריפוגלי) בעוצמה זהה אך בכיוון הפוך לכח המשיכה ולכן הכח הכללי הפועל על הלוויינים מתאפס והם חווים "חוסר כבידה"</a:t>
            </a:r>
            <a:endParaRPr/>
          </a:p>
          <a:p>
            <a:pPr marL="0" lvl="0" indent="0" algn="r" rtl="1">
              <a:spcBef>
                <a:spcPct val="0"/>
              </a:spcBef>
              <a:spcAft>
                <a:spcPct val="0"/>
              </a:spcAft>
              <a:buClr>
                <a:schemeClr val="dk1"/>
              </a:buClr>
              <a:buSzPts val="1200"/>
              <a:buFont typeface="Calibri"/>
              <a:buNone/>
            </a:pPr>
            <a:r>
              <a:rPr lang="x-none"/>
              <a:t>2. </a:t>
            </a:r>
            <a:r>
              <a:rPr lang="x-none" b="1"/>
              <a:t>קרינה- </a:t>
            </a:r>
            <a:r>
              <a:rPr lang="x-none" b="0"/>
              <a:t>בכדור הארץ קיימות הגנות כגון האטמוספירה והשדה המגנטי (שדה המקיף את כדור הארץ מחוץ לאטמוספירה) . כוון שקרינה היא אנרגיה אלקטרו מגנטית, השדה המגנטי המקיף אותנו והאטמוספירה משמשים כמגני קרינה . בחלל לעומת זאת, אנו נמצאים מחוץ לאטמוספירה, ועוצמת הגנת השדה המגנטי תלויה במרחק מכדור הארץ בו אנו מצויים.</a:t>
            </a:r>
            <a:endParaRPr/>
          </a:p>
          <a:p>
            <a:pPr marL="0" lvl="0" indent="0" algn="r" rtl="1">
              <a:spcBef>
                <a:spcPct val="0"/>
              </a:spcBef>
              <a:spcAft>
                <a:spcPct val="0"/>
              </a:spcAft>
              <a:buClr>
                <a:schemeClr val="dk1"/>
              </a:buClr>
              <a:buSzPts val="1200"/>
              <a:buFont typeface="Calibri"/>
              <a:buNone/>
            </a:pPr>
            <a:r>
              <a:rPr lang="x-none" b="0"/>
              <a:t>3. </a:t>
            </a:r>
            <a:r>
              <a:rPr lang="x-none" b="1"/>
              <a:t>וואקום-</a:t>
            </a:r>
            <a:r>
              <a:rPr lang="x-none" b="0"/>
              <a:t> בחלל אנו נמצאים מחוץ לאטמוספירה, מצב המוביל לאין לחץ אוויר. עובדה זו משפיעה מאוד על העיצוב ותכנון של מוצרים האמורים לשהות בחלל ולתפקד </a:t>
            </a:r>
            <a:endParaRPr/>
          </a:p>
          <a:p>
            <a:pPr marL="0" lvl="0" indent="0" algn="r" rtl="1">
              <a:spcBef>
                <a:spcPct val="0"/>
              </a:spcBef>
              <a:spcAft>
                <a:spcPct val="0"/>
              </a:spcAft>
              <a:buClr>
                <a:schemeClr val="dk1"/>
              </a:buClr>
              <a:buSzPts val="1200"/>
              <a:buFont typeface="Calibri"/>
              <a:buNone/>
            </a:pPr>
            <a:r>
              <a:rPr lang="x-none" b="0"/>
              <a:t>4. </a:t>
            </a:r>
            <a:r>
              <a:rPr lang="x-none" b="1"/>
              <a:t>טמפרטורה-</a:t>
            </a:r>
            <a:r>
              <a:rPr lang="x-none" b="0"/>
              <a:t> בחלל בקרבת כדור הארץ היכן שהלוויינים קיימים, קיימים הבדלי טמפרטורה קיצונים היכולים לנוע בין האפס המוחלט ( 273 – )עד לאלפי ומיליוני מעלות. באזור מסביב לכדור הארץ הטמפרטורות יכולות לנוע בין -200 + ל 200 – ולכן חשוב מאוד להתחשב בהבדלי טמפ' אלו כאשר מתכננים חלליות וציוד לחלל. </a:t>
            </a:r>
            <a:endParaRPr b="0"/>
          </a:p>
          <a:p>
            <a:pPr marL="0" lvl="0" indent="0" algn="r" rtl="1">
              <a:spcBef>
                <a:spcPct val="0"/>
              </a:spcBef>
              <a:spcAft>
                <a:spcPct val="0"/>
              </a:spcAft>
              <a:buClr>
                <a:schemeClr val="dk1"/>
              </a:buClr>
              <a:buSzPts val="1200"/>
              <a:buFont typeface="Calibri"/>
              <a:buNone/>
            </a:pPr>
            <a:endParaRPr b="0"/>
          </a:p>
          <a:p>
            <a:pPr marL="0" lvl="0" indent="0" algn="r" rtl="1">
              <a:spcBef>
                <a:spcPct val="0"/>
              </a:spcBef>
              <a:spcAft>
                <a:spcPct val="0"/>
              </a:spcAft>
              <a:buClr>
                <a:schemeClr val="dk1"/>
              </a:buClr>
              <a:buSzPts val="1200"/>
              <a:buFont typeface="Calibri"/>
              <a:buNone/>
            </a:pPr>
            <a:r>
              <a:rPr lang="x-none" b="0"/>
              <a:t>שאלה אפשרית שתעלה מהקהל:</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האם ניתן לדמות חוסר כבידה על כדור הארץ? – כן ולא, כן כי ניתן לדמות חוסר כבידה באמצעות נפילה ואפילו יש מטוסים מיוחדים שטסים ככה בשביל לאמן אסטרונאוטים. ה"לא" הוא בגלל שלא ניתן לדמות זאת לאורך זמן רב. רק מספר שניות (כ 20 שניות). כיום, קיימים טלים שיכולים להיות משוגרים לגובה רב ולפול משם ולכן משך הזמן בו מרגישים חוסר כבידה התארך לדקות בודדות (כ 10 דקות)</a:t>
            </a:r>
            <a:endParaRPr sz="1200">
              <a:solidFill>
                <a:schemeClr val="dk1"/>
              </a:solidFill>
              <a:latin typeface="Calibri"/>
              <a:ea typeface="Calibri"/>
              <a:cs typeface="Calibri"/>
              <a:sym typeface="Calibri"/>
            </a:endParaRPr>
          </a:p>
          <a:p>
            <a:pPr marL="0" lvl="0" indent="0" algn="r" rtl="1">
              <a:spcBef>
                <a:spcPct val="0"/>
              </a:spcBef>
              <a:spcAft>
                <a:spcPct val="0"/>
              </a:spcAft>
              <a:buClr>
                <a:schemeClr val="dk1"/>
              </a:buClr>
              <a:buSzPts val="1200"/>
              <a:buFont typeface="Calibri"/>
              <a:buNone/>
            </a:pPr>
            <a:endParaRPr b="0"/>
          </a:p>
        </p:txBody>
      </p:sp>
    </p:spTree>
    <p:extLst>
      <p:ext uri="{BB962C8B-B14F-4D97-AF65-F5344CB8AC3E}">
        <p14:creationId xmlns:p14="http://schemas.microsoft.com/office/powerpoint/2010/main" val="1222543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dirty="0"/>
          </a:p>
        </p:txBody>
      </p:sp>
      <p:sp>
        <p:nvSpPr>
          <p:cNvPr id="1126" name="Google Shape;112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21</a:t>
            </a:fld>
            <a:endParaRPr/>
          </a:p>
        </p:txBody>
      </p:sp>
    </p:spTree>
    <p:extLst>
      <p:ext uri="{BB962C8B-B14F-4D97-AF65-F5344CB8AC3E}">
        <p14:creationId xmlns:p14="http://schemas.microsoft.com/office/powerpoint/2010/main" val="1851718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spcBef>
                <a:spcPct val="0"/>
              </a:spcBef>
              <a:spcAft>
                <a:spcPct val="0"/>
              </a:spcAft>
              <a:buClr>
                <a:schemeClr val="lt1"/>
              </a:buClr>
              <a:buSzPts val="1200"/>
              <a:buFont typeface="Arial"/>
              <a:buNone/>
            </a:pPr>
            <a:r>
              <a:rPr lang="x-none" sz="1200" b="1" dirty="0">
                <a:solidFill>
                  <a:schemeClr val="lt1"/>
                </a:solidFill>
                <a:latin typeface="Arial"/>
                <a:ea typeface="Arial"/>
                <a:cs typeface="Arial"/>
                <a:sym typeface="Arial"/>
              </a:rPr>
              <a:t>למה חשוב שישראל תהיה בחלל?</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החלל הוא העתיד של כולנו וחשוב שמדינת ישראל תהיה בחזית הטכנולוגיה</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חקלאות מדייקת / איכות סביבה / חיזוי שריפות ונזקי אקלים</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שגשוג תעשיית היי-טק בשוק החלל – פתרונות ייחודיים</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בטחון לאומי</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יוקרה</a:t>
            </a:r>
            <a:endParaRPr dirty="0"/>
          </a:p>
          <a:p>
            <a:pPr marL="0" marR="0" lvl="0" indent="0" algn="r" rtl="1">
              <a:spcBef>
                <a:spcPct val="0"/>
              </a:spcBef>
              <a:spcAft>
                <a:spcPct val="0"/>
              </a:spcAft>
              <a:buClr>
                <a:schemeClr val="lt1"/>
              </a:buClr>
              <a:buSzPts val="1200"/>
              <a:buFont typeface="Arial"/>
              <a:buNone/>
            </a:pPr>
            <a:r>
              <a:rPr lang="x-none" sz="1200" b="1" dirty="0">
                <a:solidFill>
                  <a:schemeClr val="lt1"/>
                </a:solidFill>
                <a:latin typeface="Arial"/>
                <a:ea typeface="Arial"/>
                <a:cs typeface="Arial"/>
                <a:sym typeface="Arial"/>
              </a:rPr>
              <a:t>ישראל בחלל עד היום:</a:t>
            </a:r>
            <a:endParaRPr dirty="0"/>
          </a:p>
          <a:p>
            <a:pPr marL="0" marR="0" lvl="0" indent="0" algn="r" rtl="1">
              <a:spcBef>
                <a:spcPct val="0"/>
              </a:spcBef>
              <a:spcAft>
                <a:spcPct val="0"/>
              </a:spcAft>
              <a:buClr>
                <a:schemeClr val="lt1"/>
              </a:buClr>
              <a:buSzPts val="1200"/>
              <a:buFont typeface="Arial"/>
              <a:buNone/>
            </a:pPr>
            <a:r>
              <a:rPr lang="x-none" sz="1200" b="0" dirty="0">
                <a:solidFill>
                  <a:schemeClr val="lt1"/>
                </a:solidFill>
                <a:latin typeface="Arial"/>
                <a:ea typeface="Arial"/>
                <a:cs typeface="Arial"/>
                <a:sym typeface="Arial"/>
              </a:rPr>
              <a:t>בשנת 1988 מדינת ישראל הפכה למדינה ה8 בעולם עם עצמאות חללית מלאה. </a:t>
            </a:r>
            <a:endParaRPr dirty="0"/>
          </a:p>
          <a:p>
            <a:pPr marL="0" marR="0" lvl="0" indent="0" algn="r" rtl="1">
              <a:spcBef>
                <a:spcPct val="0"/>
              </a:spcBef>
              <a:spcAft>
                <a:spcPct val="0"/>
              </a:spcAft>
              <a:buClr>
                <a:schemeClr val="lt1"/>
              </a:buClr>
              <a:buSzPts val="1200"/>
              <a:buFont typeface="Arial"/>
              <a:buNone/>
            </a:pPr>
            <a:r>
              <a:rPr lang="x-none" sz="1200" b="1" dirty="0">
                <a:solidFill>
                  <a:schemeClr val="lt1"/>
                </a:solidFill>
                <a:latin typeface="Arial"/>
                <a:ea typeface="Arial"/>
                <a:cs typeface="Arial"/>
                <a:sym typeface="Arial"/>
              </a:rPr>
              <a:t>וזאת בזכות פעילות החלל של התעשייה האווירית. </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אילן רמון - אסטרונאוט של מדינת ישראל שוגר ב2003 ועם החזרה לכדור הארץ חווינו כולנו את האסון החללי הראשון שלנו כאומה. </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איתן סטיבה - אדם פרטי שהגשים חלום אישי שלו יחד עם בשיתוף  פעולה עם גופים רבים במדינת ישראל ותרם את הזמן שלו בחלל למדינת ישראל וקיים ניסויים רבים שתרמו למדינת ישראל ולאנושות</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לווייני תע"א - החל משנת 88 שיגרה תעשייה אווירית לחלל עשרות לוויינים לתצפית תקשורת ומחקר.</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 לאחרונה הוקמו חברות נוספות מלבד תעשייה אווירית ושיגרו או מתכננות לשגר לוויינים זעירים נוספים לחלל.</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בראשית 1 ו 2- בראשית 1 שוגרה ב2019 אך לצערנו לא הצליחה לנחות כמתוכנן. כעת מהנדסות ומהנדסי התעשייה האווירית פועלים על תכנון משימת בראשית 2 שבה אמורות לנחות 2 נחתות על הירח וחללית נוספת שתמשיך להקיפו. </a:t>
            </a:r>
            <a:endParaRPr dirty="0"/>
          </a:p>
          <a:p>
            <a:pPr marL="171450" marR="0" lvl="0" indent="-171450" algn="r" rtl="1">
              <a:spcBef>
                <a:spcPct val="0"/>
              </a:spcBef>
              <a:spcAft>
                <a:spcPct val="0"/>
              </a:spcAft>
              <a:buClr>
                <a:schemeClr val="lt1"/>
              </a:buClr>
              <a:buSzPts val="1200"/>
              <a:buFont typeface="Arial"/>
              <a:buChar char="•"/>
            </a:pPr>
            <a:r>
              <a:rPr lang="x-none" sz="1200" dirty="0">
                <a:solidFill>
                  <a:schemeClr val="lt1"/>
                </a:solidFill>
                <a:latin typeface="Arial"/>
                <a:ea typeface="Arial"/>
                <a:cs typeface="Arial"/>
                <a:sym typeface="Arial"/>
              </a:rPr>
              <a:t>החתימה על ארטמיס Artemis)) - פרויקט בינלאומי בהובלת האמריקאים לחזרה לירח בשנים הקרובות בהמשך למאדים - סוכנות החלל הישראלית הצטרפה אליו לפני כשנה וחברות ישראליות אמורות לקחת חלק בפרויקט בומבסטי זה. </a:t>
            </a:r>
            <a:r>
              <a:rPr lang="x-none" sz="1200" b="1" dirty="0">
                <a:solidFill>
                  <a:schemeClr val="lt1"/>
                </a:solidFill>
                <a:latin typeface="Arial"/>
                <a:ea typeface="Arial"/>
                <a:cs typeface="Arial"/>
                <a:sym typeface="Arial"/>
              </a:rPr>
              <a:t>רצוי</a:t>
            </a:r>
            <a:r>
              <a:rPr lang="x-none" sz="1200" dirty="0">
                <a:solidFill>
                  <a:schemeClr val="lt1"/>
                </a:solidFill>
                <a:latin typeface="Arial"/>
                <a:ea typeface="Arial"/>
                <a:cs typeface="Arial"/>
                <a:sym typeface="Arial"/>
              </a:rPr>
              <a:t> </a:t>
            </a:r>
            <a:r>
              <a:rPr lang="x-none" sz="1200" b="1" dirty="0">
                <a:solidFill>
                  <a:schemeClr val="lt1"/>
                </a:solidFill>
                <a:latin typeface="Arial"/>
                <a:ea typeface="Arial"/>
                <a:cs typeface="Arial"/>
                <a:sym typeface="Arial"/>
              </a:rPr>
              <a:t>להרחיב על הפרויקט, ניתן מאתר סוכנות החלל </a:t>
            </a:r>
            <a:r>
              <a:rPr lang="x-none" sz="1200" b="0" dirty="0">
                <a:solidFill>
                  <a:schemeClr val="lt1"/>
                </a:solidFill>
                <a:latin typeface="Arial"/>
                <a:ea typeface="Arial"/>
                <a:cs typeface="Arial"/>
                <a:sym typeface="Arial"/>
              </a:rPr>
              <a:t>https://www.space.gov.il/%D7%AA%D7%92%D7%99%D7%95%D7%AA/%D7%AA%D7%95%D7%9B%D7%A0%D7%99%D7%AA-%D7%90%D7%A8%D7%98%D7%9E%D7%99%D7%A1</a:t>
            </a:r>
            <a:endParaRPr dirty="0"/>
          </a:p>
          <a:p>
            <a:pPr marL="171450" marR="0" lvl="0" indent="-171450" algn="r" rtl="1">
              <a:spcBef>
                <a:spcPct val="0"/>
              </a:spcBef>
              <a:spcAft>
                <a:spcPct val="0"/>
              </a:spcAft>
              <a:buClr>
                <a:schemeClr val="lt1"/>
              </a:buClr>
              <a:buSzPts val="1200"/>
              <a:buFont typeface="Arial"/>
              <a:buChar char="•"/>
            </a:pPr>
            <a:r>
              <a:rPr lang="x-none" sz="1200" b="1" dirty="0">
                <a:solidFill>
                  <a:schemeClr val="lt1"/>
                </a:solidFill>
                <a:latin typeface="Arial"/>
                <a:ea typeface="Arial"/>
                <a:cs typeface="Arial"/>
                <a:sym typeface="Arial"/>
              </a:rPr>
              <a:t>סרטון שמציג את צוות האסטרונאוטים במידה ותרצו להקרין - </a:t>
            </a:r>
            <a:r>
              <a:rPr lang="x-none" sz="1200" b="0" dirty="0">
                <a:solidFill>
                  <a:schemeClr val="lt1"/>
                </a:solidFill>
                <a:latin typeface="Arial"/>
                <a:ea typeface="Arial"/>
                <a:cs typeface="Arial"/>
                <a:sym typeface="Arial"/>
              </a:rPr>
              <a:t>https://youtu.be/lPyl6d2FJGw </a:t>
            </a:r>
            <a:endParaRPr sz="1200" b="0" dirty="0">
              <a:solidFill>
                <a:schemeClr val="lt1"/>
              </a:solidFill>
              <a:latin typeface="Arial"/>
              <a:ea typeface="Arial"/>
              <a:cs typeface="Arial"/>
              <a:sym typeface="Arial"/>
            </a:endParaRPr>
          </a:p>
        </p:txBody>
      </p:sp>
      <p:sp>
        <p:nvSpPr>
          <p:cNvPr id="261" name="Google Shape;261;p10: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22</a:t>
            </a:fld>
            <a:endParaRPr/>
          </a:p>
        </p:txBody>
      </p:sp>
    </p:spTree>
    <p:extLst>
      <p:ext uri="{BB962C8B-B14F-4D97-AF65-F5344CB8AC3E}">
        <p14:creationId xmlns:p14="http://schemas.microsoft.com/office/powerpoint/2010/main" val="2604654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b="0" i="0">
                <a:solidFill>
                  <a:srgbClr val="FFFFFF"/>
                </a:solidFill>
                <a:latin typeface="Arial"/>
                <a:ea typeface="Arial"/>
                <a:cs typeface="Arial"/>
                <a:sym typeface="Arial"/>
              </a:rPr>
              <a:t>בראשית 1 היא החללית הישראלית הראשונה שנבנתה ע״י עמותתSpaceIL  ובשיתוף התעשייה האווירית. </a:t>
            </a:r>
            <a:endParaRPr/>
          </a:p>
          <a:p>
            <a:pPr marL="0" lvl="0" indent="0" algn="r" rtl="1">
              <a:spcBef>
                <a:spcPct val="0"/>
              </a:spcBef>
              <a:spcAft>
                <a:spcPct val="0"/>
              </a:spcAft>
              <a:buNone/>
            </a:pPr>
            <a:r>
              <a:rPr lang="x-none" b="0" i="0">
                <a:solidFill>
                  <a:srgbClr val="FFFFFF"/>
                </a:solidFill>
                <a:latin typeface="Arial"/>
                <a:ea typeface="Arial"/>
                <a:cs typeface="Arial"/>
                <a:sym typeface="Arial"/>
              </a:rPr>
              <a:t>בראשית שוגרה לחלל ב22 לפברואר 2019 ולכדה את הירח חודש וחצי לאחר מכן ב4 לאפריל. </a:t>
            </a:r>
            <a:endParaRPr/>
          </a:p>
          <a:p>
            <a:pPr marL="0" lvl="0" indent="0" algn="r" rtl="1">
              <a:spcBef>
                <a:spcPct val="0"/>
              </a:spcBef>
              <a:spcAft>
                <a:spcPct val="0"/>
              </a:spcAft>
              <a:buNone/>
            </a:pPr>
            <a:r>
              <a:rPr lang="x-none" b="0" i="0">
                <a:solidFill>
                  <a:srgbClr val="FFFFFF"/>
                </a:solidFill>
                <a:latin typeface="Arial"/>
                <a:ea typeface="Arial"/>
                <a:cs typeface="Arial"/>
                <a:sym typeface="Arial"/>
              </a:rPr>
              <a:t>שבוע אחרי לכידת הירח, החללית קיבלה פקודה מחדר הבקרה ביהוד והחלה בתהליך הנחיתה על הירח. במהלך תהליך הנחיתה התגלו מספר כשלים שהובילו לנחיתה קשה במהירות של 1 ק״מ לשניה על קרקע הירח.</a:t>
            </a:r>
            <a:endParaRPr/>
          </a:p>
          <a:p>
            <a:pPr marL="0" lvl="0" indent="0" algn="r" rtl="1">
              <a:spcBef>
                <a:spcPct val="0"/>
              </a:spcBef>
              <a:spcAft>
                <a:spcPct val="0"/>
              </a:spcAft>
              <a:buNone/>
            </a:pPr>
            <a:r>
              <a:rPr lang="x-none" b="0" i="0">
                <a:solidFill>
                  <a:srgbClr val="FFFFFF"/>
                </a:solidFill>
                <a:latin typeface="Arial"/>
                <a:ea typeface="Arial"/>
                <a:cs typeface="Arial"/>
                <a:sym typeface="Arial"/>
              </a:rPr>
              <a:t>הישגיה של החללית בראשית:</a:t>
            </a:r>
            <a:endParaRPr/>
          </a:p>
          <a:p>
            <a:pPr marL="228600" lvl="0" indent="-228600" algn="r" rtl="1">
              <a:spcBef>
                <a:spcPct val="0"/>
              </a:spcBef>
              <a:spcAft>
                <a:spcPct val="0"/>
              </a:spcAft>
              <a:buClr>
                <a:srgbClr val="FFFFFF"/>
              </a:buClr>
              <a:buSzPts val="1200"/>
              <a:buFont typeface="Arial"/>
              <a:buAutoNum type="arabicPeriod"/>
            </a:pPr>
            <a:r>
              <a:rPr lang="x-none" b="0" i="0">
                <a:solidFill>
                  <a:srgbClr val="FFFFFF"/>
                </a:solidFill>
                <a:latin typeface="Arial"/>
                <a:ea typeface="Arial"/>
                <a:cs typeface="Arial"/>
                <a:sym typeface="Arial"/>
              </a:rPr>
              <a:t>החללית הפרטית הראשונה לירח</a:t>
            </a:r>
            <a:endParaRPr/>
          </a:p>
          <a:p>
            <a:pPr marL="0" lvl="0" indent="0" algn="r" rtl="1">
              <a:spcBef>
                <a:spcPct val="0"/>
              </a:spcBef>
              <a:spcAft>
                <a:spcPct val="0"/>
              </a:spcAft>
              <a:buNone/>
            </a:pPr>
            <a:r>
              <a:rPr lang="x-none" b="0" i="0">
                <a:solidFill>
                  <a:srgbClr val="FFFFFF"/>
                </a:solidFill>
                <a:latin typeface="Arial"/>
                <a:ea typeface="Arial"/>
                <a:cs typeface="Arial"/>
                <a:sym typeface="Arial"/>
              </a:rPr>
              <a:t>2. החללית הישראלית הראשונה לירח</a:t>
            </a:r>
            <a:endParaRPr/>
          </a:p>
          <a:p>
            <a:pPr marL="0" lvl="0" indent="0" algn="r" rtl="1">
              <a:spcBef>
                <a:spcPct val="0"/>
              </a:spcBef>
              <a:spcAft>
                <a:spcPct val="0"/>
              </a:spcAft>
              <a:buNone/>
            </a:pPr>
            <a:r>
              <a:rPr lang="x-none" b="0" i="0">
                <a:solidFill>
                  <a:srgbClr val="FFFFFF"/>
                </a:solidFill>
                <a:latin typeface="Arial"/>
                <a:ea typeface="Arial"/>
                <a:cs typeface="Arial"/>
                <a:sym typeface="Arial"/>
              </a:rPr>
              <a:t>3. שמה את ישראל על המפה כמדינה השביעית שהגיעה לירח</a:t>
            </a:r>
            <a:endParaRPr/>
          </a:p>
          <a:p>
            <a:pPr marL="0" marR="0" lvl="0" indent="0" algn="r" rtl="1">
              <a:lnSpc>
                <a:spcPct val="100000"/>
              </a:lnSpc>
              <a:spcBef>
                <a:spcPct val="0"/>
              </a:spcBef>
              <a:spcAft>
                <a:spcPct val="0"/>
              </a:spcAft>
              <a:buClr>
                <a:srgbClr val="FFFFFF"/>
              </a:buClr>
              <a:buSzPts val="1200"/>
              <a:buFont typeface="Arial"/>
              <a:buNone/>
            </a:pPr>
            <a:r>
              <a:rPr lang="x-none" b="0" i="0">
                <a:solidFill>
                  <a:srgbClr val="FFFFFF"/>
                </a:solidFill>
                <a:latin typeface="Arial"/>
                <a:ea typeface="Arial"/>
                <a:cs typeface="Arial"/>
                <a:sym typeface="Arial"/>
              </a:rPr>
              <a:t>4. החללית הקטנה ביותר למשימות חלל עמוק</a:t>
            </a:r>
            <a:endParaRPr/>
          </a:p>
          <a:p>
            <a:pPr marL="0" lvl="0" indent="0" algn="r" rtl="1">
              <a:spcBef>
                <a:spcPct val="0"/>
              </a:spcBef>
              <a:spcAft>
                <a:spcPct val="0"/>
              </a:spcAft>
              <a:buNone/>
            </a:pPr>
            <a:r>
              <a:rPr lang="x-none" b="0" i="0">
                <a:solidFill>
                  <a:srgbClr val="FFFFFF"/>
                </a:solidFill>
                <a:latin typeface="Arial"/>
                <a:ea typeface="Arial"/>
                <a:cs typeface="Arial"/>
                <a:sym typeface="Arial"/>
              </a:rPr>
              <a:t>5. החללית הזולה ביותר מכל פרויקט דומה</a:t>
            </a:r>
            <a:endParaRPr/>
          </a:p>
          <a:p>
            <a:pPr marL="0" lvl="0" indent="0" algn="r" rtl="1">
              <a:spcBef>
                <a:spcPct val="0"/>
              </a:spcBef>
              <a:spcAft>
                <a:spcPct val="0"/>
              </a:spcAft>
              <a:buNone/>
            </a:pPr>
            <a:endParaRPr b="0" i="0">
              <a:solidFill>
                <a:srgbClr val="FFFFFF"/>
              </a:solidFill>
              <a:latin typeface="Arial"/>
              <a:ea typeface="Arial"/>
              <a:cs typeface="Arial"/>
              <a:sym typeface="Arial"/>
            </a:endParaRPr>
          </a:p>
          <a:p>
            <a:pPr marL="0" lvl="0" indent="0" algn="r" rtl="1">
              <a:spcBef>
                <a:spcPct val="0"/>
              </a:spcBef>
              <a:spcAft>
                <a:spcPct val="0"/>
              </a:spcAft>
              <a:buNone/>
            </a:pPr>
            <a:r>
              <a:rPr lang="x-none" sz="1200">
                <a:solidFill>
                  <a:schemeClr val="dk1"/>
                </a:solidFill>
                <a:latin typeface="Calibri"/>
                <a:ea typeface="Calibri"/>
                <a:cs typeface="Calibri"/>
                <a:sym typeface="Calibri"/>
              </a:rPr>
              <a:t>הפניה לדף יוטיוב של SpaceIL: </a:t>
            </a:r>
            <a:r>
              <a:rPr lang="x-none" sz="1200" u="sng">
                <a:solidFill>
                  <a:schemeClr val="dk1"/>
                </a:solidFill>
                <a:latin typeface="Calibri"/>
                <a:ea typeface="Calibri"/>
                <a:cs typeface="Calibri"/>
                <a:sym typeface="Calibri"/>
                <a:hlinkClick r:id="rId3">
                  <a:extLst>
                    <a:ext uri="{A12FA001-AC4F-418D-AE19-62706E023703}">
                      <ahyp:hlinkClr xmlns="" xmlns:ahyp="http://schemas.microsoft.com/office/drawing/2018/hyperlinkcolor" val="tx"/>
                    </a:ext>
                  </a:extLst>
                </a:hlinkClick>
              </a:rPr>
              <a:t>https://www.youtube.com/@TeamSpaceIL</a:t>
            </a:r>
            <a:endParaRPr sz="1200" u="sng">
              <a:solidFill>
                <a:schemeClr val="dk1"/>
              </a:solidFill>
              <a:latin typeface="Calibri"/>
              <a:ea typeface="Calibri"/>
              <a:cs typeface="Calibri"/>
              <a:sym typeface="Calibri"/>
            </a:endParaRPr>
          </a:p>
          <a:p>
            <a:pPr marL="0" marR="0" lvl="0" indent="0" algn="r" rtl="1">
              <a:lnSpc>
                <a:spcPct val="100000"/>
              </a:lnSpc>
              <a:spcBef>
                <a:spcPct val="0"/>
              </a:spcBef>
              <a:spcAft>
                <a:spcPct val="0"/>
              </a:spcAft>
              <a:buClr>
                <a:schemeClr val="dk1"/>
              </a:buClr>
              <a:buSzPts val="1200"/>
              <a:buFont typeface="Calibri"/>
              <a:buNone/>
            </a:pPr>
            <a:r>
              <a:rPr lang="x-none" sz="1200" b="0" i="0" u="sng">
                <a:solidFill>
                  <a:schemeClr val="dk1"/>
                </a:solidFill>
                <a:latin typeface="Calibri"/>
                <a:ea typeface="Calibri"/>
                <a:cs typeface="Calibri"/>
                <a:sym typeface="Calibri"/>
              </a:rPr>
              <a:t>סרטון מסכם לצפייה : </a:t>
            </a:r>
            <a:r>
              <a:rPr lang="x-none" sz="1200" u="sng">
                <a:solidFill>
                  <a:schemeClr val="dk1"/>
                </a:solidFill>
                <a:latin typeface="Calibri"/>
                <a:ea typeface="Calibri"/>
                <a:cs typeface="Calibri"/>
                <a:sym typeface="Calibri"/>
                <a:hlinkClick r:id="rId4">
                  <a:extLst>
                    <a:ext uri="{A12FA001-AC4F-418D-AE19-62706E023703}">
                      <ahyp:hlinkClr xmlns="" xmlns:ahyp="http://schemas.microsoft.com/office/drawing/2018/hyperlinkcolor" val="tx"/>
                    </a:ext>
                  </a:extLst>
                </a:hlinkClick>
              </a:rPr>
              <a:t>https://www.youtube.com/watch?v=06ebUKTsOso&amp;t=39s</a:t>
            </a:r>
            <a:endParaRPr sz="1200">
              <a:solidFill>
                <a:schemeClr val="dk1"/>
              </a:solidFill>
              <a:latin typeface="Calibri"/>
              <a:ea typeface="Calibri"/>
              <a:cs typeface="Calibri"/>
              <a:sym typeface="Calibri"/>
            </a:endParaRPr>
          </a:p>
          <a:p>
            <a:pPr marL="0" lvl="0" indent="0" algn="r" rtl="1">
              <a:spcBef>
                <a:spcPct val="0"/>
              </a:spcBef>
              <a:spcAft>
                <a:spcPct val="0"/>
              </a:spcAft>
              <a:buNone/>
            </a:pPr>
            <a:endParaRPr b="0" i="0">
              <a:solidFill>
                <a:srgbClr val="FFFFFF"/>
              </a:solidFill>
              <a:latin typeface="Arial"/>
              <a:ea typeface="Arial"/>
              <a:cs typeface="Arial"/>
              <a:sym typeface="Arial"/>
            </a:endParaRPr>
          </a:p>
          <a:p>
            <a:pPr marL="0" lvl="0" indent="0" algn="r" rtl="1">
              <a:spcBef>
                <a:spcPct val="0"/>
              </a:spcBef>
              <a:spcAft>
                <a:spcPct val="0"/>
              </a:spcAft>
              <a:buNone/>
            </a:pPr>
            <a:r>
              <a:rPr lang="x-none" b="0" i="0">
                <a:solidFill>
                  <a:srgbClr val="FFFFFF"/>
                </a:solidFill>
                <a:latin typeface="Arial"/>
                <a:ea typeface="Arial"/>
                <a:cs typeface="Arial"/>
                <a:sym typeface="Arial"/>
              </a:rPr>
              <a:t>שאלה אפשרית שתעלה מהקהל:</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מה היתה התקלה בבראשית 1 ומדוע היא לא נחתה כמו שצריך? – לצערנו במהלך תהליך הנחיתה של בראשית 1 בוצע בשוגג אתחול למחשב ע"י הצוות של SPACE IL. האתחול סגר את המנועים שניסו להאט את החללית לקראת הנחיתה וכשהם נדלקו מחדש זה כבר היה קרוב מדי לפני הקרקע של הירח והחללית לא הספיקה לבלום.</a:t>
            </a:r>
            <a:endParaRPr sz="1200">
              <a:solidFill>
                <a:schemeClr val="dk1"/>
              </a:solidFill>
              <a:latin typeface="Calibri"/>
              <a:ea typeface="Calibri"/>
              <a:cs typeface="Calibri"/>
              <a:sym typeface="Calibri"/>
            </a:endParaRPr>
          </a:p>
          <a:p>
            <a:pPr marL="0" lvl="0" indent="0" algn="r" rtl="1">
              <a:spcBef>
                <a:spcPct val="0"/>
              </a:spcBef>
              <a:spcAft>
                <a:spcPct val="0"/>
              </a:spcAft>
              <a:buNone/>
            </a:pPr>
            <a:endParaRPr b="0" i="0">
              <a:solidFill>
                <a:srgbClr val="FFFFFF"/>
              </a:solidFill>
              <a:latin typeface="Arial"/>
              <a:ea typeface="Arial"/>
              <a:cs typeface="Arial"/>
              <a:sym typeface="Arial"/>
            </a:endParaRPr>
          </a:p>
          <a:p>
            <a:pPr marL="228600" lvl="0" indent="-152400" algn="r" rtl="1">
              <a:spcBef>
                <a:spcPct val="0"/>
              </a:spcBef>
              <a:spcAft>
                <a:spcPct val="0"/>
              </a:spcAft>
              <a:buClr>
                <a:schemeClr val="dk1"/>
              </a:buClr>
              <a:buSzPts val="1200"/>
              <a:buFont typeface="Calibri"/>
              <a:buNone/>
            </a:pPr>
            <a:endParaRPr b="0" i="0">
              <a:solidFill>
                <a:srgbClr val="FFFFFF"/>
              </a:solidFill>
              <a:latin typeface="Arial"/>
              <a:ea typeface="Arial"/>
              <a:cs typeface="Arial"/>
              <a:sym typeface="Arial"/>
            </a:endParaRPr>
          </a:p>
          <a:p>
            <a:pPr marL="0" lvl="0" indent="0" algn="r" rtl="1">
              <a:spcBef>
                <a:spcPct val="0"/>
              </a:spcBef>
              <a:spcAft>
                <a:spcPct val="0"/>
              </a:spcAft>
              <a:buNone/>
            </a:pPr>
            <a:endParaRPr b="0" i="0">
              <a:solidFill>
                <a:srgbClr val="FFFFFF"/>
              </a:solidFill>
              <a:latin typeface="Arial"/>
              <a:ea typeface="Arial"/>
              <a:cs typeface="Arial"/>
              <a:sym typeface="Arial"/>
            </a:endParaRPr>
          </a:p>
          <a:p>
            <a:pPr marL="0" lvl="0" indent="0" algn="r" rtl="1">
              <a:spcBef>
                <a:spcPct val="0"/>
              </a:spcBef>
              <a:spcAft>
                <a:spcPct val="0"/>
              </a:spcAft>
              <a:buNone/>
            </a:pPr>
            <a:endParaRPr/>
          </a:p>
        </p:txBody>
      </p:sp>
      <p:sp>
        <p:nvSpPr>
          <p:cNvPr id="274" name="Google Shape;274;p11: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23</a:t>
            </a:fld>
            <a:endParaRPr/>
          </a:p>
        </p:txBody>
      </p:sp>
    </p:spTree>
    <p:extLst>
      <p:ext uri="{BB962C8B-B14F-4D97-AF65-F5344CB8AC3E}">
        <p14:creationId xmlns:p14="http://schemas.microsoft.com/office/powerpoint/2010/main" val="683087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24</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2379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dirty="0"/>
              <a:t>סיכום הדברים של שמעון:</a:t>
            </a:r>
            <a:r>
              <a:rPr lang="x-none" b="1" dirty="0"/>
              <a:t> משימת בראשית 2 מורכבת משלוש חלליות: </a:t>
            </a:r>
            <a:r>
              <a:rPr lang="x-none" dirty="0"/>
              <a:t>שתי נחתות שכל אחת מהן  נושאת ניסוי מדעי ומיועדת לנחות באזור אחר בירח. </a:t>
            </a:r>
            <a:endParaRPr dirty="0"/>
          </a:p>
          <a:p>
            <a:pPr marL="0" lvl="0" indent="0" algn="r" rtl="1">
              <a:spcBef>
                <a:spcPct val="0"/>
              </a:spcBef>
              <a:spcAft>
                <a:spcPct val="0"/>
              </a:spcAft>
              <a:buNone/>
            </a:pPr>
            <a:r>
              <a:rPr lang="x-none" dirty="0"/>
              <a:t>אחת מהן מתוכננת לנחות</a:t>
            </a:r>
            <a:r>
              <a:rPr lang="x-none" b="1" dirty="0"/>
              <a:t> בצד הרחוק של הירח. </a:t>
            </a:r>
            <a:r>
              <a:rPr lang="x-none" dirty="0"/>
              <a:t>שם הרבה יותר קשה לנחות ועד היום רק סין הצליחה לנחות שם.</a:t>
            </a:r>
            <a:endParaRPr dirty="0"/>
          </a:p>
          <a:p>
            <a:pPr marL="0" lvl="0" indent="0" algn="r" rtl="1">
              <a:spcBef>
                <a:spcPct val="0"/>
              </a:spcBef>
              <a:spcAft>
                <a:spcPct val="0"/>
              </a:spcAft>
              <a:buNone/>
            </a:pPr>
            <a:r>
              <a:rPr lang="x-none" b="1" u="sng" dirty="0"/>
              <a:t>נשאל </a:t>
            </a:r>
            <a:r>
              <a:rPr lang="x-none" dirty="0"/>
              <a:t>- האם אתם יכולים לנחש מה הסיבה לקושי להנחית חללית בצד השני של הירח?</a:t>
            </a:r>
            <a:endParaRPr lang="he-IL" dirty="0"/>
          </a:p>
          <a:p>
            <a:pPr marL="0" lvl="0" indent="0" algn="r" rtl="1">
              <a:spcBef>
                <a:spcPct val="0"/>
              </a:spcBef>
              <a:spcAft>
                <a:spcPct val="0"/>
              </a:spcAft>
              <a:buNone/>
            </a:pPr>
            <a:r>
              <a:rPr lang="he-IL" dirty="0"/>
              <a:t>הסיבה שקשה להנחית חללית בצד הרחוק של הירח היא שאין לנו קו תקשורת ישיר- אם אני רוצה לשדר או לקלוט מידע הירח חוסם את התשדורת מהירח אלי. ולכן </a:t>
            </a:r>
            <a:r>
              <a:rPr lang="he-IL" dirty="0" err="1"/>
              <a:t>המקפת</a:t>
            </a:r>
            <a:r>
              <a:rPr lang="he-IL" dirty="0"/>
              <a:t> שלנו תממש כתחנת ממסר- היא תקבל את המידע מהנחתת ותשדר אותו לכדור הארץ בקו ראיה.</a:t>
            </a:r>
            <a:r>
              <a:rPr lang="x-none" dirty="0"/>
              <a:t/>
            </a:r>
            <a:br>
              <a:rPr lang="x-none" dirty="0"/>
            </a:br>
            <a:r>
              <a:rPr lang="x-none" dirty="0"/>
              <a:t>אחרי הנחיתות הפרויקט ממשיך כאשר חללית האם ממשיכה להקיף את הירח מספר שנים ובמהלך ההקפה היא ממשיכה לשדר אליכם התלמידים והסטודנטים בארץ ובעולם מידע ישיר מהירח שבעזרתו ניתן </a:t>
            </a:r>
            <a:r>
              <a:rPr lang="x-none" dirty="0" smtClean="0"/>
              <a:t>לקיי</a:t>
            </a:r>
            <a:r>
              <a:rPr lang="he-IL" dirty="0" smtClean="0"/>
              <a:t>ם</a:t>
            </a:r>
            <a:r>
              <a:rPr lang="x-none" dirty="0" smtClean="0"/>
              <a:t> </a:t>
            </a:r>
            <a:r>
              <a:rPr lang="x-none" dirty="0"/>
              <a:t>פרויקטים חינוכיים ומדעיים שיקדמו את העתיד של כולנו.</a:t>
            </a:r>
            <a:endParaRPr dirty="0"/>
          </a:p>
        </p:txBody>
      </p:sp>
      <p:sp>
        <p:nvSpPr>
          <p:cNvPr id="303" name="Google Shape;30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x-none"/>
              <a:t>26</a:t>
            </a:fld>
            <a:endParaRPr/>
          </a:p>
        </p:txBody>
      </p:sp>
    </p:spTree>
    <p:extLst>
      <p:ext uri="{BB962C8B-B14F-4D97-AF65-F5344CB8AC3E}">
        <p14:creationId xmlns:p14="http://schemas.microsoft.com/office/powerpoint/2010/main" val="2195418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a:t>בעתיד, שעדיין יהיה בזמנכם, יש סיכוי שהאנושות תגיע לירח ולמאדים לצורך הקמת מושבות בחלל. </a:t>
            </a:r>
            <a:endParaRPr/>
          </a:p>
          <a:p>
            <a:pPr marL="0" lvl="0" indent="0" algn="r" rtl="1">
              <a:spcBef>
                <a:spcPct val="0"/>
              </a:spcBef>
              <a:spcAft>
                <a:spcPct val="0"/>
              </a:spcAft>
              <a:buNone/>
            </a:pPr>
            <a:r>
              <a:rPr lang="x-none"/>
              <a:t>יתכן וחופשת החורף/קיץ תתקיים בכוכבים אחרים או במלונות בחלל, יכרו מחצבים מאסטרואידים, והחלל יהפוך לדבר שבשגרה. </a:t>
            </a:r>
            <a:endParaRPr/>
          </a:p>
          <a:p>
            <a:pPr marL="0" marR="0" lvl="0" indent="0" algn="r" rtl="1">
              <a:lnSpc>
                <a:spcPct val="100000"/>
              </a:lnSpc>
              <a:spcBef>
                <a:spcPct val="0"/>
              </a:spcBef>
              <a:spcAft>
                <a:spcPct val="0"/>
              </a:spcAft>
              <a:buClr>
                <a:schemeClr val="dk1"/>
              </a:buClr>
              <a:buSzPts val="1200"/>
              <a:buFont typeface="Calibri"/>
              <a:buNone/>
            </a:pPr>
            <a:endParaRPr sz="1200" b="1">
              <a:solidFill>
                <a:schemeClr val="lt1"/>
              </a:solidFill>
              <a:latin typeface="Arial"/>
              <a:ea typeface="Arial"/>
              <a:cs typeface="Arial"/>
              <a:sym typeface="Arial"/>
            </a:endParaRPr>
          </a:p>
          <a:p>
            <a:pPr marL="0" marR="0" lvl="0" indent="0" algn="r" rtl="1">
              <a:lnSpc>
                <a:spcPct val="100000"/>
              </a:lnSpc>
              <a:spcBef>
                <a:spcPct val="0"/>
              </a:spcBef>
              <a:spcAft>
                <a:spcPct val="0"/>
              </a:spcAft>
              <a:buClr>
                <a:schemeClr val="lt1"/>
              </a:buClr>
              <a:buSzPts val="1200"/>
              <a:buFont typeface="Arial"/>
              <a:buNone/>
            </a:pPr>
            <a:r>
              <a:rPr lang="x-none" sz="1200" b="0" u="sng">
                <a:solidFill>
                  <a:schemeClr val="lt1"/>
                </a:solidFill>
                <a:latin typeface="Arial"/>
                <a:ea typeface="Arial"/>
                <a:cs typeface="Arial"/>
                <a:sym typeface="Arial"/>
              </a:rPr>
              <a:t>פירוט על התמונות מימין למעלה:</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תוכנית עתידנית למרכז נופש בחלל המאפשרת סביבה של אפס כבידה</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תוכנית להקמת מפעלים על הירח</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תוכנית להקמת מושבה ראשונה על המאדים</a:t>
            </a:r>
            <a:endParaRPr sz="1200" b="1">
              <a:solidFill>
                <a:schemeClr val="dk1"/>
              </a:solidFill>
              <a:latin typeface="Calibri"/>
              <a:ea typeface="Calibri"/>
              <a:cs typeface="Calibri"/>
              <a:sym typeface="Calibri"/>
            </a:endParaRPr>
          </a:p>
          <a:p>
            <a:pPr marL="0" marR="0" lvl="0" indent="0" algn="r" rtl="1">
              <a:lnSpc>
                <a:spcPct val="100000"/>
              </a:lnSpc>
              <a:spcBef>
                <a:spcPct val="0"/>
              </a:spcBef>
              <a:spcAft>
                <a:spcPct val="0"/>
              </a:spcAft>
              <a:buClr>
                <a:schemeClr val="dk1"/>
              </a:buClr>
              <a:buSzPts val="1200"/>
              <a:buFont typeface="Calibri"/>
              <a:buNone/>
            </a:pPr>
            <a:r>
              <a:rPr lang="x-none" sz="1200" b="0">
                <a:solidFill>
                  <a:schemeClr val="dk1"/>
                </a:solidFill>
                <a:latin typeface="Calibri"/>
                <a:ea typeface="Calibri"/>
                <a:cs typeface="Calibri"/>
                <a:sym typeface="Calibri"/>
              </a:rPr>
              <a:t>- שורה אמצעית - </a:t>
            </a:r>
            <a:r>
              <a:rPr lang="x-none" sz="1200">
                <a:solidFill>
                  <a:schemeClr val="dk1"/>
                </a:solidFill>
                <a:latin typeface="Calibri"/>
                <a:ea typeface="Calibri"/>
                <a:cs typeface="Calibri"/>
                <a:sym typeface="Calibri"/>
              </a:rPr>
              <a:t>תוכניות עתידניות להקמת מושבות בחלל. סיבוב איזור המגורים של החלליות האלה יוצר כח כבידה מלאכותי שיאפשר לבני האדם להרגיש כאילו הם בכדור הארץ</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תוכנית למטוס חלל (רקטי) שיאפשר לטוס ממקום למקום בכדור הארץ תוך מעבר בחלל וקיצור זמני הטיסה</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הדמיה עתידנית של כריית מחצבים ממטאורים</a:t>
            </a:r>
            <a:endParaRPr/>
          </a:p>
          <a:p>
            <a:pPr marL="0" marR="0" lvl="0" indent="0" algn="r" rtl="1">
              <a:lnSpc>
                <a:spcPct val="100000"/>
              </a:lnSpc>
              <a:spcBef>
                <a:spcPct val="0"/>
              </a:spcBef>
              <a:spcAft>
                <a:spcPct val="0"/>
              </a:spcAft>
              <a:buClr>
                <a:schemeClr val="dk1"/>
              </a:buClr>
              <a:buSzPts val="1200"/>
              <a:buFont typeface="Calibri"/>
              <a:buNone/>
            </a:pPr>
            <a:r>
              <a:rPr lang="x-none" sz="1200">
                <a:solidFill>
                  <a:schemeClr val="dk1"/>
                </a:solidFill>
                <a:latin typeface="Calibri"/>
                <a:ea typeface="Calibri"/>
                <a:cs typeface="Calibri"/>
                <a:sym typeface="Calibri"/>
              </a:rPr>
              <a:t>- הדמיה של מעלית חלל – שיטה עתידנית להעברת בני אדם וציוד לחלל</a:t>
            </a:r>
            <a:endParaRPr sz="1200" b="1">
              <a:solidFill>
                <a:schemeClr val="lt1"/>
              </a:solidFill>
              <a:latin typeface="Arial"/>
              <a:ea typeface="Arial"/>
              <a:cs typeface="Arial"/>
              <a:sym typeface="Arial"/>
            </a:endParaRPr>
          </a:p>
        </p:txBody>
      </p:sp>
      <p:sp>
        <p:nvSpPr>
          <p:cNvPr id="310" name="Google Shape;310;p14: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27</a:t>
            </a:fld>
            <a:endParaRPr/>
          </a:p>
        </p:txBody>
      </p:sp>
    </p:spTree>
    <p:extLst>
      <p:ext uri="{BB962C8B-B14F-4D97-AF65-F5344CB8AC3E}">
        <p14:creationId xmlns:p14="http://schemas.microsoft.com/office/powerpoint/2010/main" val="3151719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endParaRPr/>
          </a:p>
        </p:txBody>
      </p:sp>
      <p:sp>
        <p:nvSpPr>
          <p:cNvPr id="331" name="Google Shape;331;p15: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28</a:t>
            </a:fld>
            <a:endParaRPr/>
          </a:p>
        </p:txBody>
      </p:sp>
    </p:spTree>
    <p:extLst>
      <p:ext uri="{BB962C8B-B14F-4D97-AF65-F5344CB8AC3E}">
        <p14:creationId xmlns:p14="http://schemas.microsoft.com/office/powerpoint/2010/main" val="164707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ct val="0"/>
              </a:spcBef>
              <a:spcAft>
                <a:spcPct val="0"/>
              </a:spcAft>
              <a:buClr>
                <a:schemeClr val="dk1"/>
              </a:buClr>
              <a:buSzPts val="1200"/>
              <a:buFont typeface="Calibri"/>
              <a:buNone/>
            </a:pPr>
            <a:endParaRPr sz="1200" b="1" dirty="0">
              <a:solidFill>
                <a:schemeClr val="lt1"/>
              </a:solidFill>
              <a:latin typeface="Arial"/>
              <a:ea typeface="Arial"/>
              <a:cs typeface="Arial"/>
              <a:sym typeface="Arial"/>
            </a:endParaRPr>
          </a:p>
        </p:txBody>
      </p:sp>
      <p:sp>
        <p:nvSpPr>
          <p:cNvPr id="365" name="Google Shape;365;p16: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29</a:t>
            </a:fld>
            <a:endParaRPr/>
          </a:p>
        </p:txBody>
      </p:sp>
    </p:spTree>
    <p:extLst>
      <p:ext uri="{BB962C8B-B14F-4D97-AF65-F5344CB8AC3E}">
        <p14:creationId xmlns:p14="http://schemas.microsoft.com/office/powerpoint/2010/main" val="1533465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dirty="0"/>
              <a:t>בשקף הקודם דיברנו מה זה חלל;</a:t>
            </a:r>
            <a:endParaRPr dirty="0"/>
          </a:p>
          <a:p>
            <a:pPr marL="0" lvl="0" indent="0" algn="r" rtl="1">
              <a:spcBef>
                <a:spcPct val="0"/>
              </a:spcBef>
              <a:spcAft>
                <a:spcPct val="0"/>
              </a:spcAft>
              <a:buNone/>
            </a:pPr>
            <a:r>
              <a:rPr lang="x-none" dirty="0"/>
              <a:t>איפה בעצם החלל הזה נמצא? </a:t>
            </a:r>
            <a:r>
              <a:rPr lang="x-none" b="1" dirty="0"/>
              <a:t>המלצה לתת לילדים לנחש.</a:t>
            </a:r>
            <a:endParaRPr dirty="0"/>
          </a:p>
          <a:p>
            <a:pPr marL="0" lvl="0" indent="0" algn="r" rtl="1">
              <a:spcBef>
                <a:spcPct val="0"/>
              </a:spcBef>
              <a:spcAft>
                <a:spcPct val="0"/>
              </a:spcAft>
              <a:buNone/>
            </a:pPr>
            <a:r>
              <a:rPr lang="x-none" dirty="0"/>
              <a:t>תשובות – ההגדרה מאיפה מתחיל החלל זו הגדרה שהאנושות הסכימה על התחלתו ב- 100 ק"מ מכדור הארץ.</a:t>
            </a:r>
            <a:endParaRPr dirty="0"/>
          </a:p>
          <a:p>
            <a:pPr marL="0" lvl="0" indent="0" algn="r" rtl="1">
              <a:spcBef>
                <a:spcPct val="0"/>
              </a:spcBef>
              <a:spcAft>
                <a:spcPct val="0"/>
              </a:spcAft>
              <a:buNone/>
            </a:pPr>
            <a:r>
              <a:rPr lang="x-none" dirty="0"/>
              <a:t>דוגמאות שונות שממחישות שפחות מזה זה לא חלל:  מטוס נוסעים טס בסביבות ה10 ק"מ</a:t>
            </a:r>
            <a:r>
              <a:rPr lang="he-IL" dirty="0"/>
              <a:t> גובה</a:t>
            </a:r>
            <a:r>
              <a:rPr lang="x-none" dirty="0"/>
              <a:t> ולכן זהו איננו חלל, קיימים גם מטוסים צבאיים הטסים סביב 20-30 ק"מ ואף יותר, בלוני מחקר נמצאים ב30-40 ק"מ מעל הקרקע.</a:t>
            </a:r>
            <a:endParaRPr dirty="0"/>
          </a:p>
          <a:p>
            <a:pPr marL="0" lvl="0" indent="0" algn="r" rtl="1">
              <a:spcBef>
                <a:spcPct val="0"/>
              </a:spcBef>
              <a:spcAft>
                <a:spcPct val="0"/>
              </a:spcAft>
              <a:buNone/>
            </a:pPr>
            <a:r>
              <a:rPr lang="x-none" b="0" dirty="0"/>
              <a:t>ב</a:t>
            </a:r>
            <a:r>
              <a:rPr lang="x-none" b="0" i="0" u="sng" dirty="0"/>
              <a:t>99 ק"מ וב100 ק"מ אין הבדל אין קו אמיתי שממנו מתחילים להרגיש שאין חלל. הטבע לא חי לפי ההגדרות האנושיות שלנו . זוהי הסכמה שמעוגנת בחוק הבינלאומי. </a:t>
            </a:r>
            <a:endParaRPr dirty="0"/>
          </a:p>
          <a:p>
            <a:pPr marL="0" lvl="0" indent="0" algn="r" rtl="1">
              <a:spcBef>
                <a:spcPct val="0"/>
              </a:spcBef>
              <a:spcAft>
                <a:spcPct val="0"/>
              </a:spcAft>
              <a:buNone/>
            </a:pPr>
            <a:r>
              <a:rPr lang="x-none" b="0" dirty="0"/>
              <a:t>חשוב להבין שהמשמעות היחידה של כך היא משמעות גיאופוליטית. מרחב איוורי של מדינה נגמר ב100 ק"מ ולכן ללווינים מותר לרחף מעל מדינות מעל 100 ק"מ ללא קבלת אישור מהמדינה</a:t>
            </a:r>
            <a:r>
              <a:rPr lang="x-none" b="1" dirty="0"/>
              <a:t>. </a:t>
            </a:r>
            <a:endParaRPr b="1" dirty="0"/>
          </a:p>
          <a:p>
            <a:pPr marL="0" lvl="0" indent="0" algn="r" rtl="1">
              <a:spcBef>
                <a:spcPct val="0"/>
              </a:spcBef>
              <a:spcAft>
                <a:spcPct val="0"/>
              </a:spcAft>
              <a:buNone/>
            </a:pPr>
            <a:endParaRPr b="1" dirty="0"/>
          </a:p>
          <a:p>
            <a:pPr marL="0" lvl="0" indent="0" algn="r" rtl="1">
              <a:spcBef>
                <a:spcPct val="0"/>
              </a:spcBef>
              <a:spcAft>
                <a:spcPct val="0"/>
              </a:spcAft>
              <a:buNone/>
            </a:pPr>
            <a:r>
              <a:rPr lang="x-none" b="0" dirty="0"/>
              <a:t>שאלה אפשרית שתעלה מהקהל:</a:t>
            </a:r>
            <a:endParaRPr dirty="0"/>
          </a:p>
          <a:p>
            <a:pPr marL="0" marR="0" lvl="0" indent="0" algn="r" rtl="1">
              <a:lnSpc>
                <a:spcPct val="100000"/>
              </a:lnSpc>
              <a:spcBef>
                <a:spcPct val="0"/>
              </a:spcBef>
              <a:spcAft>
                <a:spcPct val="0"/>
              </a:spcAft>
              <a:buClr>
                <a:schemeClr val="dk1"/>
              </a:buClr>
              <a:buSzPts val="1200"/>
              <a:buFont typeface="Calibri"/>
              <a:buNone/>
            </a:pPr>
            <a:r>
              <a:rPr lang="x-none" sz="1200" dirty="0">
                <a:solidFill>
                  <a:schemeClr val="dk1"/>
                </a:solidFill>
                <a:latin typeface="Calibri"/>
                <a:ea typeface="Calibri"/>
                <a:cs typeface="Calibri"/>
                <a:sym typeface="Calibri"/>
              </a:rPr>
              <a:t>מדוע החליטו על 100 ק"מ? – הוחלט על 100 ק"מ כי זהו בערך הגבול העליון שבו ניתן לקבל עילוי באמצעות כנפיים (כלומר, יש מספיק אטמוספירה). לקו זה קוראים קו קרמן (Karmen Line) ולכן הוחלט הגובה הזה כגבול החלל.</a:t>
            </a:r>
            <a:endParaRPr lang="he-IL" sz="1200" dirty="0">
              <a:solidFill>
                <a:schemeClr val="dk1"/>
              </a:solidFill>
              <a:latin typeface="Calibri"/>
              <a:ea typeface="Calibri"/>
              <a:cs typeface="Calibri"/>
              <a:sym typeface="Calibri"/>
            </a:endParaRPr>
          </a:p>
          <a:p>
            <a:pPr algn="r"/>
            <a:r>
              <a:rPr lang="he-IL" b="0" i="0" dirty="0">
                <a:solidFill>
                  <a:srgbClr val="202122"/>
                </a:solidFill>
                <a:effectLst/>
                <a:latin typeface="Arial" panose="020B0604020202020204" pitchFamily="34" charset="0"/>
              </a:rPr>
              <a:t>החלל אינו מתחיל בנקודה מסוימת, ולפיכך הוסכם ש</a:t>
            </a:r>
            <a:r>
              <a:rPr lang="he-IL" b="0" i="0" u="none" strike="noStrike" dirty="0">
                <a:solidFill>
                  <a:srgbClr val="3366CC"/>
                </a:solidFill>
                <a:effectLst/>
                <a:latin typeface="Arial" panose="020B0604020202020204" pitchFamily="34" charset="0"/>
                <a:hlinkClick r:id="rId3" tooltip="קו קרמן"/>
              </a:rPr>
              <a:t>קו קרמן</a:t>
            </a:r>
            <a:r>
              <a:rPr lang="he-IL" b="0" i="0" dirty="0">
                <a:solidFill>
                  <a:srgbClr val="202122"/>
                </a:solidFill>
                <a:effectLst/>
                <a:latin typeface="Arial" panose="020B0604020202020204" pitchFamily="34" charset="0"/>
              </a:rPr>
              <a:t> המצוי בגובה של 100 </a:t>
            </a:r>
            <a:r>
              <a:rPr lang="he-IL" b="0" i="0" u="none" strike="noStrike" dirty="0">
                <a:solidFill>
                  <a:srgbClr val="3366CC"/>
                </a:solidFill>
                <a:effectLst/>
                <a:latin typeface="Arial" panose="020B0604020202020204" pitchFamily="34" charset="0"/>
                <a:hlinkClick r:id="rId4" tooltip="קילומטר"/>
              </a:rPr>
              <a:t>קילומטר</a:t>
            </a:r>
            <a:r>
              <a:rPr lang="he-IL" b="0" i="0" dirty="0">
                <a:solidFill>
                  <a:srgbClr val="202122"/>
                </a:solidFill>
                <a:effectLst/>
                <a:latin typeface="Arial" panose="020B0604020202020204" pitchFamily="34" charset="0"/>
              </a:rPr>
              <a:t> מעל </a:t>
            </a:r>
            <a:r>
              <a:rPr lang="he-IL" b="0" i="0" u="none" strike="noStrike" dirty="0">
                <a:solidFill>
                  <a:srgbClr val="3366CC"/>
                </a:solidFill>
                <a:effectLst/>
                <a:latin typeface="Arial" panose="020B0604020202020204" pitchFamily="34" charset="0"/>
                <a:hlinkClick r:id="rId5" tooltip="גובה פני הים"/>
              </a:rPr>
              <a:t>גובה פני הים</a:t>
            </a:r>
            <a:r>
              <a:rPr lang="he-IL" b="0" i="0" dirty="0">
                <a:solidFill>
                  <a:srgbClr val="202122"/>
                </a:solidFill>
                <a:effectLst/>
                <a:latin typeface="Arial" panose="020B0604020202020204" pitchFamily="34" charset="0"/>
              </a:rPr>
              <a:t> יציין באופן רשמי את תחילת החלל החיצון למטרות הסכמי החלל ולשמירת </a:t>
            </a:r>
            <a:r>
              <a:rPr lang="he-IL" b="0" i="0" dirty="0" err="1">
                <a:solidFill>
                  <a:srgbClr val="202122"/>
                </a:solidFill>
                <a:effectLst/>
                <a:latin typeface="Arial" panose="020B0604020202020204" pitchFamily="34" charset="0"/>
              </a:rPr>
              <a:t>רשומי</a:t>
            </a:r>
            <a:r>
              <a:rPr lang="he-IL" b="0" i="0" dirty="0">
                <a:solidFill>
                  <a:srgbClr val="202122"/>
                </a:solidFill>
                <a:effectLst/>
                <a:latin typeface="Arial" panose="020B0604020202020204" pitchFamily="34" charset="0"/>
              </a:rPr>
              <a:t> החלל. המסגרת לחוק החלל הבינלאומי הוקמה על ידי </a:t>
            </a:r>
            <a:r>
              <a:rPr lang="he-IL" b="0" i="0" u="none" strike="noStrike" dirty="0">
                <a:solidFill>
                  <a:srgbClr val="3366CC"/>
                </a:solidFill>
                <a:effectLst/>
                <a:latin typeface="Arial" panose="020B0604020202020204" pitchFamily="34" charset="0"/>
                <a:hlinkClick r:id="rId6" tooltip="אמנת החלל החיצון"/>
              </a:rPr>
              <a:t>אמנת החלל החיצון</a:t>
            </a:r>
            <a:r>
              <a:rPr lang="he-IL" b="0" i="0" dirty="0">
                <a:solidFill>
                  <a:srgbClr val="202122"/>
                </a:solidFill>
                <a:effectLst/>
                <a:latin typeface="Arial" panose="020B0604020202020204" pitchFamily="34" charset="0"/>
              </a:rPr>
              <a:t>, והתקבלה על ידי </a:t>
            </a:r>
            <a:r>
              <a:rPr lang="he-IL" b="0" i="0" u="none" strike="noStrike" dirty="0">
                <a:solidFill>
                  <a:srgbClr val="3366CC"/>
                </a:solidFill>
                <a:effectLst/>
                <a:latin typeface="Arial" panose="020B0604020202020204" pitchFamily="34" charset="0"/>
                <a:hlinkClick r:id="rId7" tooltip="האו&quot;ם"/>
              </a:rPr>
              <a:t>האו"ם</a:t>
            </a:r>
            <a:r>
              <a:rPr lang="he-IL" b="0" i="0" dirty="0">
                <a:solidFill>
                  <a:srgbClr val="202122"/>
                </a:solidFill>
                <a:effectLst/>
                <a:latin typeface="Arial" panose="020B0604020202020204" pitchFamily="34" charset="0"/>
              </a:rPr>
              <a:t> בשנת </a:t>
            </a:r>
            <a:r>
              <a:rPr lang="he-IL" b="0" i="0" u="none" strike="noStrike" dirty="0">
                <a:solidFill>
                  <a:srgbClr val="3366CC"/>
                </a:solidFill>
                <a:effectLst/>
                <a:latin typeface="Arial" panose="020B0604020202020204" pitchFamily="34" charset="0"/>
                <a:hlinkClick r:id="rId8" tooltip="1967"/>
              </a:rPr>
              <a:t>1967</a:t>
            </a:r>
            <a:r>
              <a:rPr lang="he-IL" b="0" i="0" dirty="0">
                <a:solidFill>
                  <a:srgbClr val="202122"/>
                </a:solidFill>
                <a:effectLst/>
                <a:latin typeface="Arial" panose="020B0604020202020204" pitchFamily="34" charset="0"/>
              </a:rPr>
              <a:t>. הסכם זה מונע כל תביעה של ריבונות לאומית ומאפשר לכל המדינות לחקור את חלל החיצון בחופשיות. בשנת </a:t>
            </a:r>
            <a:r>
              <a:rPr lang="he-IL" b="0" i="0" u="none" strike="noStrike" dirty="0">
                <a:solidFill>
                  <a:srgbClr val="3366CC"/>
                </a:solidFill>
                <a:effectLst/>
                <a:latin typeface="Arial" panose="020B0604020202020204" pitchFamily="34" charset="0"/>
                <a:hlinkClick r:id="rId9" tooltip="1979"/>
              </a:rPr>
              <a:t>1979</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10" tooltip="אמנת הירח"/>
              </a:rPr>
              <a:t>אמנת הירח</a:t>
            </a:r>
            <a:r>
              <a:rPr lang="he-IL" b="0" i="0" dirty="0">
                <a:solidFill>
                  <a:srgbClr val="202122"/>
                </a:solidFill>
                <a:effectLst/>
                <a:latin typeface="Arial" panose="020B0604020202020204" pitchFamily="34" charset="0"/>
              </a:rPr>
              <a:t> שייכה גופים שמימיים כגון כוכבי לכת, כמו גם חלל ההקפה סביב גופים אלה, לתחום שיפוט של הקהילה הבינלאומית. החלטות נוספות הנוגעות לצורכי השלום של החלל החיצון נוסחו על ידי ארגון האומות המאוחדות, אך אלו לא מנעו פריסת נשק בחלל החיצון, ואף בדיקה חיה של </a:t>
            </a:r>
            <a:r>
              <a:rPr lang="he-IL" b="0" i="0" u="none" strike="noStrike" dirty="0">
                <a:solidFill>
                  <a:srgbClr val="3366CC"/>
                </a:solidFill>
                <a:effectLst/>
                <a:latin typeface="Arial" panose="020B0604020202020204" pitchFamily="34" charset="0"/>
                <a:hlinkClick r:id="rId11" tooltip="נשק נגד לוויינים"/>
              </a:rPr>
              <a:t>נשק נגד לוויינים</a:t>
            </a:r>
            <a:r>
              <a:rPr lang="he-IL" b="0"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a:r>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
            </a:r>
            <a:br>
              <a:rPr lang="en-US" b="0" i="0" dirty="0">
                <a:solidFill>
                  <a:srgbClr val="202122"/>
                </a:solidFill>
                <a:effectLst/>
                <a:latin typeface="Arial" panose="020B0604020202020204" pitchFamily="34" charset="0"/>
              </a:rPr>
            </a:br>
            <a:r>
              <a:rPr lang="he-IL" b="1" i="0" dirty="0">
                <a:solidFill>
                  <a:srgbClr val="202122"/>
                </a:solidFill>
                <a:effectLst/>
                <a:latin typeface="Arial" panose="020B0604020202020204" pitchFamily="34" charset="0"/>
              </a:rPr>
              <a:t>קו קרמן</a:t>
            </a:r>
            <a:r>
              <a:rPr lang="he-IL" b="0" i="0" dirty="0">
                <a:solidFill>
                  <a:srgbClr val="202122"/>
                </a:solidFill>
                <a:effectLst/>
                <a:latin typeface="Arial" panose="020B0604020202020204" pitchFamily="34" charset="0"/>
              </a:rPr>
              <a:t> (ב</a:t>
            </a:r>
            <a:r>
              <a:rPr lang="he-IL" b="0" i="0" u="none" strike="noStrike" dirty="0">
                <a:solidFill>
                  <a:srgbClr val="3366CC"/>
                </a:solidFill>
                <a:effectLst/>
                <a:latin typeface="Arial" panose="020B0604020202020204" pitchFamily="34" charset="0"/>
                <a:hlinkClick r:id="rId12" tooltip="אנגלית"/>
              </a:rPr>
              <a:t>אנגלית</a:t>
            </a:r>
            <a:r>
              <a:rPr lang="he-IL"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Kármán line</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מכונה גם "</a:t>
            </a:r>
            <a:r>
              <a:rPr lang="he-IL" b="1" i="0" dirty="0">
                <a:solidFill>
                  <a:srgbClr val="202122"/>
                </a:solidFill>
                <a:effectLst/>
                <a:latin typeface="Arial" panose="020B0604020202020204" pitchFamily="34" charset="0"/>
              </a:rPr>
              <a:t>גבול החלל</a:t>
            </a:r>
            <a:r>
              <a:rPr lang="he-IL" b="0" i="0" dirty="0">
                <a:solidFill>
                  <a:srgbClr val="202122"/>
                </a:solidFill>
                <a:effectLst/>
                <a:latin typeface="Arial" panose="020B0604020202020204" pitchFamily="34" charset="0"/>
              </a:rPr>
              <a:t>", הוא שמו של קו דמיוני בגובה של 100 ק"מ מעל </a:t>
            </a:r>
            <a:r>
              <a:rPr lang="he-IL" b="0" i="0" u="none" strike="noStrike" dirty="0">
                <a:solidFill>
                  <a:srgbClr val="3366CC"/>
                </a:solidFill>
                <a:effectLst/>
                <a:latin typeface="Arial" panose="020B0604020202020204" pitchFamily="34" charset="0"/>
                <a:hlinkClick r:id="rId13" tooltip="פני הים"/>
              </a:rPr>
              <a:t>פני הים</a:t>
            </a:r>
            <a:r>
              <a:rPr lang="he-IL" b="0" i="0" dirty="0">
                <a:solidFill>
                  <a:srgbClr val="202122"/>
                </a:solidFill>
                <a:effectLst/>
                <a:latin typeface="Arial" panose="020B0604020202020204" pitchFamily="34" charset="0"/>
              </a:rPr>
              <a:t>, אשר מסמן את הגבול בין </a:t>
            </a:r>
            <a:r>
              <a:rPr lang="he-IL" b="0" i="0" u="none" strike="noStrike" dirty="0">
                <a:solidFill>
                  <a:srgbClr val="3366CC"/>
                </a:solidFill>
                <a:effectLst/>
                <a:latin typeface="Arial" panose="020B0604020202020204" pitchFamily="34" charset="0"/>
                <a:hlinkClick r:id="rId14" tooltip="אטמוספירת כדור הארץ"/>
              </a:rPr>
              <a:t>אטמוספירת כדור הארץ</a:t>
            </a:r>
            <a:r>
              <a:rPr lang="he-IL" b="0" i="0" dirty="0">
                <a:solidFill>
                  <a:srgbClr val="202122"/>
                </a:solidFill>
                <a:effectLst/>
                <a:latin typeface="Arial" panose="020B0604020202020204" pitchFamily="34" charset="0"/>
              </a:rPr>
              <a:t> לבין </a:t>
            </a:r>
            <a:r>
              <a:rPr lang="he-IL" b="0" i="0" u="none" strike="noStrike" dirty="0">
                <a:solidFill>
                  <a:srgbClr val="3366CC"/>
                </a:solidFill>
                <a:effectLst/>
                <a:latin typeface="Arial" panose="020B0604020202020204" pitchFamily="34" charset="0"/>
                <a:hlinkClick r:id="rId15" tooltip="החלל החיצון"/>
              </a:rPr>
              <a:t>החלל החיצון</a:t>
            </a:r>
            <a:r>
              <a:rPr lang="he-IL" b="0" i="0" dirty="0">
                <a:solidFill>
                  <a:srgbClr val="202122"/>
                </a:solidFill>
                <a:effectLst/>
                <a:latin typeface="Arial" panose="020B0604020202020204" pitchFamily="34" charset="0"/>
              </a:rPr>
              <a:t>. הגדרה זו מקובלת על </a:t>
            </a:r>
            <a:r>
              <a:rPr lang="he-IL" b="1" i="0" u="none" strike="noStrike" dirty="0">
                <a:solidFill>
                  <a:srgbClr val="3366CC"/>
                </a:solidFill>
                <a:effectLst/>
                <a:latin typeface="Arial" panose="020B0604020202020204" pitchFamily="34" charset="0"/>
                <a:hlinkClick r:id="rId16" tooltip="הפדרציה הבינלאומית לאווירונאוטיקה"/>
              </a:rPr>
              <a:t>הפדרציה האווירונאוטית הבינלאומית</a:t>
            </a:r>
            <a:r>
              <a:rPr lang="he-IL" b="0" i="0" dirty="0">
                <a:solidFill>
                  <a:srgbClr val="202122"/>
                </a:solidFill>
                <a:effectLst/>
                <a:latin typeface="Arial" panose="020B0604020202020204" pitchFamily="34" charset="0"/>
              </a:rPr>
              <a:t> או </a:t>
            </a:r>
            <a:r>
              <a:rPr lang="en-US" b="1" i="0" dirty="0">
                <a:solidFill>
                  <a:srgbClr val="202122"/>
                </a:solidFill>
                <a:effectLst/>
                <a:latin typeface="Arial" panose="020B0604020202020204" pitchFamily="34" charset="0"/>
              </a:rPr>
              <a:t>FAI</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ראשי תיבות של</a:t>
            </a:r>
            <a:r>
              <a:rPr lang="en-US" b="1" i="0" dirty="0">
                <a:solidFill>
                  <a:srgbClr val="202122"/>
                </a:solidFill>
                <a:effectLst/>
                <a:latin typeface="Arial" panose="020B0604020202020204" pitchFamily="34" charset="0"/>
              </a:rPr>
              <a:t>F</a:t>
            </a:r>
            <a:r>
              <a:rPr lang="en-US" b="0" i="0" dirty="0">
                <a:solidFill>
                  <a:srgbClr val="202122"/>
                </a:solidFill>
                <a:effectLst/>
                <a:latin typeface="Arial" panose="020B0604020202020204" pitchFamily="34" charset="0"/>
              </a:rPr>
              <a:t>édération </a:t>
            </a:r>
            <a:r>
              <a:rPr lang="en-US" b="1" i="0" dirty="0" err="1">
                <a:solidFill>
                  <a:srgbClr val="202122"/>
                </a:solidFill>
                <a:effectLst/>
                <a:latin typeface="Arial" panose="020B0604020202020204" pitchFamily="34" charset="0"/>
              </a:rPr>
              <a:t>A</a:t>
            </a:r>
            <a:r>
              <a:rPr lang="en-US" b="0" i="0" dirty="0" err="1">
                <a:solidFill>
                  <a:srgbClr val="202122"/>
                </a:solidFill>
                <a:effectLst/>
                <a:latin typeface="Arial" panose="020B0604020202020204" pitchFamily="34" charset="0"/>
              </a:rPr>
              <a:t>éronautique</a:t>
            </a:r>
            <a:r>
              <a:rPr lang="en-US" b="0" i="0" dirty="0">
                <a:solidFill>
                  <a:srgbClr val="202122"/>
                </a:solidFill>
                <a:effectLst/>
                <a:latin typeface="Arial" panose="020B0604020202020204" pitchFamily="34" charset="0"/>
              </a:rPr>
              <a:t> </a:t>
            </a:r>
            <a:r>
              <a:rPr lang="en-US" b="1" i="0" dirty="0" err="1">
                <a:solidFill>
                  <a:srgbClr val="202122"/>
                </a:solidFill>
                <a:effectLst/>
                <a:latin typeface="Arial" panose="020B0604020202020204" pitchFamily="34" charset="0"/>
              </a:rPr>
              <a:t>I</a:t>
            </a:r>
            <a:r>
              <a:rPr lang="en-US" b="0" i="0" dirty="0" err="1">
                <a:solidFill>
                  <a:srgbClr val="202122"/>
                </a:solidFill>
                <a:effectLst/>
                <a:latin typeface="Arial" panose="020B0604020202020204" pitchFamily="34" charset="0"/>
              </a:rPr>
              <a:t>nternationale</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שהיא הגוף האמון על קביעת מדדים ושיאים בנושאי </a:t>
            </a:r>
            <a:r>
              <a:rPr lang="he-IL" b="0" i="0" u="none" strike="noStrike" dirty="0">
                <a:solidFill>
                  <a:srgbClr val="3366CC"/>
                </a:solidFill>
                <a:effectLst/>
                <a:latin typeface="Arial" panose="020B0604020202020204" pitchFamily="34" charset="0"/>
                <a:hlinkClick r:id="rId17" tooltip="אווירונאוטיקה"/>
              </a:rPr>
              <a:t>אווירונאוטיקה</a:t>
            </a:r>
            <a:r>
              <a:rPr lang="he-IL" b="0" i="0" dirty="0">
                <a:solidFill>
                  <a:srgbClr val="202122"/>
                </a:solidFill>
                <a:effectLst/>
                <a:latin typeface="Arial" panose="020B0604020202020204" pitchFamily="34" charset="0"/>
              </a:rPr>
              <a:t> ו</a:t>
            </a:r>
            <a:r>
              <a:rPr lang="he-IL" b="0" i="0" u="none" strike="noStrike" dirty="0">
                <a:solidFill>
                  <a:srgbClr val="3366CC"/>
                </a:solidFill>
                <a:effectLst/>
                <a:latin typeface="Arial" panose="020B0604020202020204" pitchFamily="34" charset="0"/>
                <a:hlinkClick r:id="rId18" tooltip="אסטרונאוטיקה"/>
              </a:rPr>
              <a:t>אסטרונאוטיקה</a:t>
            </a:r>
            <a:r>
              <a:rPr lang="he-IL" b="0" i="0" dirty="0">
                <a:solidFill>
                  <a:srgbClr val="202122"/>
                </a:solidFill>
                <a:effectLst/>
                <a:latin typeface="Arial" panose="020B0604020202020204" pitchFamily="34" charset="0"/>
              </a:rPr>
              <a:t>.</a:t>
            </a:r>
          </a:p>
          <a:p>
            <a:pPr algn="r"/>
            <a:r>
              <a:rPr lang="he-IL" b="0" i="0" dirty="0">
                <a:solidFill>
                  <a:srgbClr val="202122"/>
                </a:solidFill>
                <a:effectLst/>
                <a:latin typeface="Arial" panose="020B0604020202020204" pitchFamily="34" charset="0"/>
              </a:rPr>
              <a:t>על פי ההגדרה, אווירונאוטיקה תחשב לכל סוג של פעילות אווירית עד לגובה של 100 ק"מ מעל פני הים וכל פעילות שמעל גובה זה תיחשב כאסטרונאוטיקה.</a:t>
            </a:r>
          </a:p>
          <a:p>
            <a:pPr marL="0" lvl="0" indent="0" algn="r" rtl="1">
              <a:spcBef>
                <a:spcPct val="0"/>
              </a:spcBef>
              <a:spcAft>
                <a:spcPct val="0"/>
              </a:spcAft>
              <a:buNone/>
            </a:pPr>
            <a:endParaRPr b="1" dirty="0"/>
          </a:p>
        </p:txBody>
      </p:sp>
    </p:spTree>
    <p:extLst>
      <p:ext uri="{BB962C8B-B14F-4D97-AF65-F5344CB8AC3E}">
        <p14:creationId xmlns:p14="http://schemas.microsoft.com/office/powerpoint/2010/main" val="2972102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ct val="0"/>
              </a:spcBef>
              <a:spcAft>
                <a:spcPct val="0"/>
              </a:spcAft>
              <a:buNone/>
            </a:pPr>
            <a:r>
              <a:rPr lang="x-none"/>
              <a:t>היום מגיעים לחלל באמצעות טילים והם בגובה של בניין של בן 5-40 קומות, מדובר בגובה כמו של בנייני עזריאלי ובקוטר של עד 10 מטרים. </a:t>
            </a:r>
            <a:endParaRPr/>
          </a:p>
          <a:p>
            <a:pPr marL="0" lvl="0" indent="0" algn="r" rtl="1">
              <a:spcBef>
                <a:spcPct val="0"/>
              </a:spcBef>
              <a:spcAft>
                <a:spcPct val="0"/>
              </a:spcAft>
              <a:buNone/>
            </a:pPr>
            <a:r>
              <a:rPr lang="x-none"/>
              <a:t>חשוב להבין כי הטילים המשגרים לוויינים לחלל נדרשים לספק את מהירות הנדרשת על מנת שלא יפלו (מה שהסברנו מקודם על סיבוב כדור הארץ), חלליות המשוגרות לירח או לכוכבים אחרים -הטילים שלהם (משגרים)  ישגרו אותם למסלול מיוחד הנקרא "מסלול בריחה", שיאפשר להם להתנתק מכוח המשיכה של כדור הארץ ולהתקדם לעבר כוכב היעד.</a:t>
            </a:r>
            <a:endParaRPr/>
          </a:p>
          <a:p>
            <a:pPr marL="0" lvl="0" indent="0" algn="r" rtl="1">
              <a:spcBef>
                <a:spcPct val="0"/>
              </a:spcBef>
              <a:spcAft>
                <a:spcPct val="0"/>
              </a:spcAft>
              <a:buNone/>
            </a:pPr>
            <a:r>
              <a:rPr lang="x-none"/>
              <a:t>המשגר גדול כל כך כיוון שצריך להכיל דלק רקטי בכמות עצומה. </a:t>
            </a:r>
            <a:endParaRPr/>
          </a:p>
          <a:p>
            <a:pPr marL="0" lvl="0" indent="0" algn="r" rtl="1">
              <a:spcBef>
                <a:spcPct val="0"/>
              </a:spcBef>
              <a:spcAft>
                <a:spcPct val="0"/>
              </a:spcAft>
              <a:buNone/>
            </a:pPr>
            <a:r>
              <a:rPr lang="x-none"/>
              <a:t>למספר מועט של מדינות בעולם יש יכולת שיגור לחלל, וישראל הקטנה היא אחת מהן!</a:t>
            </a:r>
            <a:endParaRPr/>
          </a:p>
          <a:p>
            <a:pPr marL="0" lvl="0" indent="0" algn="r" rtl="1">
              <a:spcBef>
                <a:spcPct val="0"/>
              </a:spcBef>
              <a:spcAft>
                <a:spcPct val="0"/>
              </a:spcAft>
              <a:buNone/>
            </a:pPr>
            <a:endParaRPr/>
          </a:p>
          <a:p>
            <a:pPr marL="0" lvl="0" indent="0" algn="r" rtl="1">
              <a:spcBef>
                <a:spcPct val="0"/>
              </a:spcBef>
              <a:spcAft>
                <a:spcPct val="0"/>
              </a:spcAft>
              <a:buNone/>
            </a:pPr>
            <a:r>
              <a:rPr lang="x-none"/>
              <a:t>שאלות אפשריות שיעלו מהקהל:</a:t>
            </a:r>
            <a:endParaRPr/>
          </a:p>
          <a:p>
            <a:pPr marL="0" lvl="0" indent="0" algn="r" rtl="1">
              <a:spcBef>
                <a:spcPct val="0"/>
              </a:spcBef>
              <a:spcAft>
                <a:spcPct val="0"/>
              </a:spcAft>
              <a:buNone/>
            </a:pPr>
            <a:r>
              <a:rPr lang="x-none" sz="1200">
                <a:solidFill>
                  <a:schemeClr val="dk1"/>
                </a:solidFill>
                <a:latin typeface="Calibri"/>
                <a:ea typeface="Calibri"/>
                <a:cs typeface="Calibri"/>
                <a:sym typeface="Calibri"/>
              </a:rPr>
              <a:t>1. האם זה נכון שישראל משגרת הפוך? ומה זה אומר? – נכון בהחלט, מדינת ישראל החליטה שתהיה לה עצמאות חללית מלאה ולכן שיגור הלוויינים מבוצע מהשטח של ישראל. למשגר יש שני תפקידים, הראשון – להביא את הלוויין לגובה הרצוי, והשני – להקנות לו את המהירות הנדרשת כדי שלא ייפול (את המהירות שמאפסת את הכבידה). אם היינו יודעים לנצל את מהירות סיבוב כדור הארץ היינו יכולים לחסוך דלק רב. באמת – כל מדינות העולם משגרות את הלוויין ביחד עם כיוון סיבוב כדור הארץ. כלומר, ממזרח למערב. עם זאת, מדינת ישראל לא יכולה לשגר מזרחה ולכן משגרת מערבה והלוויינים שלנו הם היחידים שמסתובבים "הפוך".</a:t>
            </a:r>
            <a:endParaRPr sz="1200">
              <a:solidFill>
                <a:schemeClr val="dk1"/>
              </a:solidFill>
              <a:latin typeface="Calibri"/>
              <a:ea typeface="Calibri"/>
              <a:cs typeface="Calibri"/>
              <a:sym typeface="Calibri"/>
            </a:endParaRPr>
          </a:p>
          <a:p>
            <a:pPr marL="0" lvl="0" indent="0" algn="r" rtl="1">
              <a:spcBef>
                <a:spcPct val="0"/>
              </a:spcBef>
              <a:spcAft>
                <a:spcPct val="0"/>
              </a:spcAft>
              <a:buNone/>
            </a:pPr>
            <a:r>
              <a:rPr lang="x-none" sz="1200">
                <a:solidFill>
                  <a:schemeClr val="dk1"/>
                </a:solidFill>
                <a:latin typeface="Calibri"/>
                <a:ea typeface="Calibri"/>
                <a:cs typeface="Calibri"/>
                <a:sym typeface="Calibri"/>
              </a:rPr>
              <a:t>2. האם טילים הם חד פעמיים או רב פעמיים? – משגרי לוויינים ברובם הינם חד פעמיים. עם זאת, לאחרונה קמו חברות פרטיות שמתכננות טילים כאלה שיהיה אפשר להשתמש בהם מספר רב של פעמים וכך להוזיל את עלויות השיגור בכך שלא צריך לבנות כל פעם משגר חדש. המצב דומה למצב של מטוס – תדמיינו כמה היה עולה כרטיס טיסה אם אחרי כל טיסה היו משמידים את המטוס ובונים אחד חדש במקומו. החברה המובילה בעולם זה כיום היא חברת SPACE X השולטת בשוק השיגורים והמשגרים שלה הינם רב פעמיים.</a:t>
            </a:r>
            <a:endParaRPr sz="1200">
              <a:solidFill>
                <a:schemeClr val="dk1"/>
              </a:solidFill>
              <a:latin typeface="Calibri"/>
              <a:ea typeface="Calibri"/>
              <a:cs typeface="Calibri"/>
              <a:sym typeface="Calibri"/>
            </a:endParaRPr>
          </a:p>
          <a:p>
            <a:pPr marL="0" lvl="0" indent="0" algn="r" rtl="1">
              <a:spcBef>
                <a:spcPct val="0"/>
              </a:spcBef>
              <a:spcAft>
                <a:spcPct val="0"/>
              </a:spcAft>
              <a:buNone/>
            </a:pPr>
            <a:endParaRPr/>
          </a:p>
        </p:txBody>
      </p:sp>
    </p:spTree>
    <p:extLst>
      <p:ext uri="{BB962C8B-B14F-4D97-AF65-F5344CB8AC3E}">
        <p14:creationId xmlns:p14="http://schemas.microsoft.com/office/powerpoint/2010/main" val="110476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ct val="0"/>
              </a:spcBef>
              <a:spcAft>
                <a:spcPct val="0"/>
              </a:spcAft>
              <a:buClr>
                <a:schemeClr val="lt1"/>
              </a:buClr>
              <a:buSzPts val="1200"/>
              <a:buFont typeface="Arial"/>
              <a:buNone/>
            </a:pPr>
            <a:r>
              <a:rPr lang="x-none" sz="1200" b="0" dirty="0">
                <a:solidFill>
                  <a:schemeClr val="lt1"/>
                </a:solidFill>
                <a:latin typeface="Arial"/>
                <a:ea typeface="Arial"/>
                <a:cs typeface="Arial"/>
                <a:sym typeface="Arial"/>
              </a:rPr>
              <a:t>- בעבר המירוץ לחלל היווה תחרות בין שתי המעצמות ששלטו בו: ארה"ב וברית המועצות. מי תגיע קודם, ותפגין עליונות טכנולוגית וכפועל יוצא גם צבאית. אמנם ארה"ב היתה המדינה הראשונה לנחות על הירח, אבל ברה"מ היתה המדינה הראשונה ששלחה בני אדם לחלל. אם רוצים אפשר לדוג עוד קצת פרטים עסיסיים מתקופת המלחמה הקרה על המירוץ לחלל.</a:t>
            </a:r>
            <a:endParaRPr sz="1200" b="0" dirty="0">
              <a:solidFill>
                <a:schemeClr val="lt1"/>
              </a:solidFill>
              <a:latin typeface="Arial"/>
              <a:ea typeface="Arial"/>
              <a:cs typeface="Arial"/>
              <a:sym typeface="Arial"/>
            </a:endParaRPr>
          </a:p>
          <a:p>
            <a:pPr marL="0" marR="0" lvl="0" indent="0" algn="r" rtl="1">
              <a:lnSpc>
                <a:spcPct val="100000"/>
              </a:lnSpc>
              <a:spcBef>
                <a:spcPct val="0"/>
              </a:spcBef>
              <a:spcAft>
                <a:spcPct val="0"/>
              </a:spcAft>
              <a:buClr>
                <a:schemeClr val="dk1"/>
              </a:buClr>
              <a:buSzPts val="1200"/>
              <a:buFont typeface="Calibri"/>
              <a:buNone/>
            </a:pPr>
            <a:endParaRPr sz="1200" b="0" dirty="0">
              <a:solidFill>
                <a:schemeClr val="lt1"/>
              </a:solidFill>
              <a:latin typeface="Arial"/>
              <a:ea typeface="Arial"/>
              <a:cs typeface="Arial"/>
              <a:sym typeface="Arial"/>
            </a:endParaRPr>
          </a:p>
          <a:p>
            <a:pPr marL="171450" marR="0" lvl="0" indent="-171450" algn="r" rtl="1">
              <a:lnSpc>
                <a:spcPct val="100000"/>
              </a:lnSpc>
              <a:spcBef>
                <a:spcPct val="0"/>
              </a:spcBef>
              <a:spcAft>
                <a:spcPct val="0"/>
              </a:spcAft>
              <a:buClr>
                <a:schemeClr val="lt1"/>
              </a:buClr>
              <a:buSzPts val="1200"/>
              <a:buFont typeface="Arial"/>
              <a:buChar char="-"/>
            </a:pPr>
            <a:r>
              <a:rPr lang="x-none" sz="1200" b="0" dirty="0">
                <a:solidFill>
                  <a:schemeClr val="lt1"/>
                </a:solidFill>
                <a:latin typeface="Arial"/>
                <a:ea typeface="Arial"/>
                <a:cs typeface="Arial"/>
                <a:sym typeface="Arial"/>
              </a:rPr>
              <a:t>בשנים האחרונות נכנסו לשוק החלל חברות פרטיות אשר שינו אותו לחלוטין. מאפשרות שיגורים בעלויות מופחתות, גם לטובת ממשלות אבל גם לטובת אנשים פרטיים, מתוך מניע עסקי. SpaceX, Blue Origin ורבות נוספות.</a:t>
            </a:r>
            <a:endParaRPr dirty="0"/>
          </a:p>
          <a:p>
            <a:pPr marL="171450" marR="0" lvl="0" indent="-95250" algn="r" rtl="1">
              <a:lnSpc>
                <a:spcPct val="100000"/>
              </a:lnSpc>
              <a:spcBef>
                <a:spcPct val="0"/>
              </a:spcBef>
              <a:spcAft>
                <a:spcPct val="0"/>
              </a:spcAft>
              <a:buClr>
                <a:schemeClr val="dk1"/>
              </a:buClr>
              <a:buSzPts val="1200"/>
              <a:buFont typeface="Calibri"/>
              <a:buNone/>
            </a:pPr>
            <a:endParaRPr sz="1200" b="0" dirty="0">
              <a:solidFill>
                <a:schemeClr val="lt1"/>
              </a:solidFill>
              <a:latin typeface="Arial"/>
              <a:ea typeface="Arial"/>
              <a:cs typeface="Arial"/>
              <a:sym typeface="Arial"/>
            </a:endParaRPr>
          </a:p>
          <a:p>
            <a:pPr marL="171450" marR="0" lvl="0" indent="-171450" algn="r" rtl="1">
              <a:lnSpc>
                <a:spcPct val="100000"/>
              </a:lnSpc>
              <a:spcBef>
                <a:spcPct val="0"/>
              </a:spcBef>
              <a:spcAft>
                <a:spcPct val="0"/>
              </a:spcAft>
              <a:buClr>
                <a:schemeClr val="lt1"/>
              </a:buClr>
              <a:buSzPts val="1200"/>
              <a:buFont typeface="Arial"/>
              <a:buChar char="-"/>
            </a:pPr>
            <a:r>
              <a:rPr lang="x-none" sz="1200" b="0" dirty="0">
                <a:solidFill>
                  <a:schemeClr val="lt1"/>
                </a:solidFill>
                <a:latin typeface="Arial"/>
                <a:ea typeface="Arial"/>
                <a:cs typeface="Arial"/>
                <a:sym typeface="Arial"/>
              </a:rPr>
              <a:t>כריית מחצבים והתיישבות בכוכבים אחרים – המשאבים בכדוה"א הולכים ואוזלים וחקר החלל גילה יסודות בסיסיים שקיימים למשל על אדמת הירח שעשויים לאפשר את המשך קיום המין האנושי במקרה של "סוף העולם" כאן בכדור.</a:t>
            </a:r>
            <a:endParaRPr dirty="0"/>
          </a:p>
          <a:p>
            <a:pPr marL="171450" marR="0" lvl="0" indent="-171450" algn="r" rtl="1">
              <a:lnSpc>
                <a:spcPct val="100000"/>
              </a:lnSpc>
              <a:spcBef>
                <a:spcPct val="0"/>
              </a:spcBef>
              <a:spcAft>
                <a:spcPct val="0"/>
              </a:spcAft>
              <a:buClr>
                <a:schemeClr val="lt1"/>
              </a:buClr>
              <a:buSzPts val="1200"/>
              <a:buFont typeface="Arial"/>
              <a:buChar char="-"/>
            </a:pPr>
            <a:r>
              <a:rPr lang="x-none" sz="1200" b="0" dirty="0">
                <a:solidFill>
                  <a:schemeClr val="lt1"/>
                </a:solidFill>
                <a:latin typeface="Arial"/>
                <a:ea typeface="Arial"/>
                <a:cs typeface="Arial"/>
                <a:sym typeface="Arial"/>
              </a:rPr>
              <a:t>פיתוח טכנולוגיות – במסגרת האתגר להגיע ולשהות בחלל מפותחות טכנולוגיות חדשניות ופורצות דרך, אשר את חלקן ניתן להסב חזרה לשיפור החיים כאן על הכוכב שלנו גם בלי קשר לחלל. אפשר לחפש דוגמאות..</a:t>
            </a:r>
            <a:endParaRPr dirty="0"/>
          </a:p>
          <a:p>
            <a:pPr marL="0" marR="0" lvl="0" indent="0" algn="r" rtl="1">
              <a:lnSpc>
                <a:spcPct val="100000"/>
              </a:lnSpc>
              <a:spcBef>
                <a:spcPct val="0"/>
              </a:spcBef>
              <a:spcAft>
                <a:spcPct val="0"/>
              </a:spcAft>
              <a:buClr>
                <a:schemeClr val="dk1"/>
              </a:buClr>
              <a:buSzPts val="1200"/>
              <a:buFont typeface="Calibri"/>
              <a:buNone/>
            </a:pPr>
            <a:endParaRPr sz="1200" b="0" dirty="0">
              <a:solidFill>
                <a:schemeClr val="lt1"/>
              </a:solidFill>
              <a:latin typeface="Arial"/>
              <a:ea typeface="Arial"/>
              <a:cs typeface="Arial"/>
              <a:sym typeface="Arial"/>
            </a:endParaRPr>
          </a:p>
          <a:p>
            <a:pPr marL="0" marR="0" lvl="0" indent="0" algn="r" rtl="1">
              <a:lnSpc>
                <a:spcPct val="100000"/>
              </a:lnSpc>
              <a:spcBef>
                <a:spcPct val="0"/>
              </a:spcBef>
              <a:spcAft>
                <a:spcPct val="0"/>
              </a:spcAft>
              <a:buClr>
                <a:schemeClr val="lt1"/>
              </a:buClr>
              <a:buSzPts val="1200"/>
              <a:buFont typeface="Arial"/>
              <a:buNone/>
            </a:pPr>
            <a:r>
              <a:rPr lang="x-none" sz="1200" b="0" dirty="0">
                <a:solidFill>
                  <a:schemeClr val="lt1"/>
                </a:solidFill>
                <a:latin typeface="Arial"/>
                <a:ea typeface="Arial"/>
                <a:cs typeface="Arial"/>
                <a:sym typeface="Arial"/>
              </a:rPr>
              <a:t>שאלות אפשריות שיעלו מהקהל:</a:t>
            </a:r>
            <a:endParaRPr dirty="0"/>
          </a:p>
          <a:p>
            <a:pPr marL="0" lvl="0" indent="0" algn="r" rtl="1">
              <a:spcBef>
                <a:spcPct val="0"/>
              </a:spcBef>
              <a:spcAft>
                <a:spcPct val="0"/>
              </a:spcAft>
              <a:buNone/>
            </a:pPr>
            <a:r>
              <a:rPr lang="x-none" sz="1200" dirty="0">
                <a:solidFill>
                  <a:schemeClr val="dk1"/>
                </a:solidFill>
                <a:latin typeface="Calibri"/>
                <a:ea typeface="Calibri"/>
                <a:cs typeface="Calibri"/>
                <a:sym typeface="Calibri"/>
              </a:rPr>
              <a:t>1. מתי בני אדם יחזרו לירח? – קיימת תוכנית בהובלה אמריקאית בשם ארטמיס (ARTEMIS), התוכנית היא בין לאומית וכוללת חזרה מאויישת לירח בשנים הקרובות עד כדי הקמת בסיס קבוע מסביב לירח (בדומה לתחנת החלל הבינלאומית) ובסיס קבוע על פני הירח. קיימות תוכניות דומות של הסינים והרוסים אך ככל הנראה תוכנית ארטמיס תהיה הראשונה שתחזיר אנשים לירח כבר בשנתיים – שלוש הקרובות.</a:t>
            </a:r>
            <a:endParaRPr sz="1200" dirty="0">
              <a:solidFill>
                <a:schemeClr val="dk1"/>
              </a:solidFill>
              <a:latin typeface="Calibri"/>
              <a:ea typeface="Calibri"/>
              <a:cs typeface="Calibri"/>
              <a:sym typeface="Calibri"/>
            </a:endParaRPr>
          </a:p>
          <a:p>
            <a:pPr marL="0" lvl="0" indent="0" algn="r" rtl="1">
              <a:spcBef>
                <a:spcPct val="0"/>
              </a:spcBef>
              <a:spcAft>
                <a:spcPct val="0"/>
              </a:spcAft>
              <a:buNone/>
            </a:pPr>
            <a:r>
              <a:rPr lang="x-none" sz="1200" dirty="0">
                <a:solidFill>
                  <a:schemeClr val="dk1"/>
                </a:solidFill>
                <a:latin typeface="Calibri"/>
                <a:ea typeface="Calibri"/>
                <a:cs typeface="Calibri"/>
                <a:sym typeface="Calibri"/>
              </a:rPr>
              <a:t>2. מתי בני אדם יגיעו למאדים – תוכנית ארטמיס כוללת אפשרות להרחבה ולהגיע גם למאדים. עם זאת, לא מדובר בשלב זה על הקמת מושבת קבע על הכוכב האדום. חשוב להבין שבניגוד לירח שנשאר תמיד קרוב לכדור הארץ, טיסה למאדים עם הטכנולוגיה של היום אורכת בין 6 ל 8 חודשים (לכל כיוון) וגם חלון ההזדמנות לטיסה כזו היא בערך פעם בכל שנתיים. לכן, כל טיסה למאדים תהיה מסע של כשלוש שנים שיעמיד את האסטרונאוטים בסכנות גדולות ורבות וללא יכולת ממשית לקבלת סיוע מכדור הארץ. בשלב זה הגעת בני אדם למאדים נראית רחוקה אך היא בהחלט צפויה לקרוא בטווח הזמן הרחוק יותר (אולי בעוד כעשר שנים ואולי אף פחות)</a:t>
            </a:r>
            <a:endParaRPr sz="1200" dirty="0">
              <a:solidFill>
                <a:schemeClr val="dk1"/>
              </a:solidFill>
              <a:latin typeface="Calibri"/>
              <a:ea typeface="Calibri"/>
              <a:cs typeface="Calibri"/>
              <a:sym typeface="Calibri"/>
            </a:endParaRPr>
          </a:p>
          <a:p>
            <a:pPr marL="0" marR="0" lvl="0" indent="0" algn="r" rtl="1">
              <a:lnSpc>
                <a:spcPct val="100000"/>
              </a:lnSpc>
              <a:spcBef>
                <a:spcPct val="0"/>
              </a:spcBef>
              <a:spcAft>
                <a:spcPct val="0"/>
              </a:spcAft>
              <a:buClr>
                <a:schemeClr val="dk1"/>
              </a:buClr>
              <a:buSzPts val="1200"/>
              <a:buFont typeface="Calibri"/>
              <a:buNone/>
            </a:pPr>
            <a:endParaRPr sz="1200" b="0" dirty="0">
              <a:solidFill>
                <a:schemeClr val="lt1"/>
              </a:solidFill>
              <a:latin typeface="Arial"/>
              <a:ea typeface="Arial"/>
              <a:cs typeface="Arial"/>
              <a:sym typeface="Arial"/>
            </a:endParaRPr>
          </a:p>
        </p:txBody>
      </p:sp>
      <p:sp>
        <p:nvSpPr>
          <p:cNvPr id="183" name="Google Shape;183;p7: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6</a:t>
            </a:fld>
            <a:endParaRPr/>
          </a:p>
        </p:txBody>
      </p:sp>
    </p:spTree>
    <p:extLst>
      <p:ext uri="{BB962C8B-B14F-4D97-AF65-F5344CB8AC3E}">
        <p14:creationId xmlns:p14="http://schemas.microsoft.com/office/powerpoint/2010/main" val="1021757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לוויין טבעי</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הירח הוא לוויין טבעי של כדור הארץ</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לוויין מלאכותי הוא עצם מלאכותי שמקיף את כדור הארץ</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כלומר לוויין שאנחנו בני האדם מייצרים ומשגרים</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הרחבה לפי גילאים</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בשנת </a:t>
            </a:r>
            <a:r>
              <a:rPr lang="he-IL" sz="1200" dirty="0">
                <a:effectLst/>
                <a:latin typeface="Arial" panose="020B0604020202020204" pitchFamily="34" charset="0"/>
                <a:ea typeface="Calibri" panose="020F0502020204030204" pitchFamily="34" charset="0"/>
                <a:cs typeface="Arial" panose="020B0604020202020204" pitchFamily="34" charset="0"/>
              </a:rPr>
              <a:t>1957 </a:t>
            </a:r>
            <a:r>
              <a:rPr lang="he-IL" sz="1200" dirty="0">
                <a:effectLst/>
                <a:latin typeface="Calibri" panose="020F0502020204030204" pitchFamily="34" charset="0"/>
                <a:ea typeface="Calibri" panose="020F0502020204030204" pitchFamily="34" charset="0"/>
                <a:cs typeface="Arial" panose="020B0604020202020204" pitchFamily="34" charset="0"/>
              </a:rPr>
              <a:t>שיגרו הרוסים את הלוויין הראשון</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ספוטניק</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ומאז הצטרפו הרבה לוויינים וחלליות לחלל</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מרביתם שוגרו ל</a:t>
            </a:r>
            <a:r>
              <a:rPr lang="he-IL" sz="1200" dirty="0">
                <a:effectLst/>
                <a:latin typeface="Arial" panose="020B0604020202020204" pitchFamily="34" charset="0"/>
                <a:ea typeface="Calibri" panose="020F0502020204030204" pitchFamily="34" charset="0"/>
                <a:cs typeface="Arial" panose="020B0604020202020204" pitchFamily="34" charset="0"/>
              </a:rPr>
              <a:t>"</a:t>
            </a:r>
            <a:r>
              <a:rPr lang="he-IL" sz="1200" dirty="0">
                <a:effectLst/>
                <a:latin typeface="Calibri" panose="020F0502020204030204" pitchFamily="34" charset="0"/>
                <a:ea typeface="Calibri" panose="020F0502020204030204" pitchFamily="34" charset="0"/>
                <a:cs typeface="Arial" panose="020B0604020202020204" pitchFamily="34" charset="0"/>
              </a:rPr>
              <a:t>חלל הקרוב</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לשימוש</a:t>
            </a:r>
            <a:r>
              <a:rPr lang="he-IL" sz="1200" dirty="0">
                <a:effectLst/>
                <a:latin typeface="Arial" panose="020B0604020202020204" pitchFamily="34" charset="0"/>
                <a:ea typeface="Calibri" panose="020F0502020204030204" pitchFamily="34" charset="0"/>
                <a:cs typeface="Arial" panose="020B0604020202020204" pitchFamily="34" charset="0"/>
              </a:rPr>
              <a:t> .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הלוויינים מתרכזים במרחקים של בין</a:t>
            </a:r>
            <a:r>
              <a:rPr lang="he-IL" sz="1200" dirty="0">
                <a:effectLst/>
                <a:latin typeface="Arial" panose="020B0604020202020204" pitchFamily="34" charset="0"/>
                <a:ea typeface="Calibri" panose="020F0502020204030204" pitchFamily="34" charset="0"/>
                <a:cs typeface="Arial" panose="020B0604020202020204" pitchFamily="34" charset="0"/>
              </a:rPr>
              <a:t> 100 </a:t>
            </a:r>
            <a:r>
              <a:rPr lang="he-IL" sz="1200" dirty="0">
                <a:effectLst/>
                <a:latin typeface="Calibri" panose="020F0502020204030204" pitchFamily="34" charset="0"/>
                <a:ea typeface="Calibri" panose="020F0502020204030204" pitchFamily="34" charset="0"/>
                <a:cs typeface="Arial" panose="020B0604020202020204" pitchFamily="34" charset="0"/>
              </a:rPr>
              <a:t>ק</a:t>
            </a:r>
            <a:r>
              <a:rPr lang="he-IL" sz="1200" dirty="0">
                <a:effectLst/>
                <a:latin typeface="Arial" panose="020B0604020202020204" pitchFamily="34" charset="0"/>
                <a:ea typeface="Calibri" panose="020F0502020204030204" pitchFamily="34" charset="0"/>
                <a:cs typeface="Arial" panose="020B0604020202020204" pitchFamily="34" charset="0"/>
              </a:rPr>
              <a:t>"</a:t>
            </a:r>
            <a:r>
              <a:rPr lang="he-IL" sz="1200" dirty="0">
                <a:effectLst/>
                <a:latin typeface="Calibri" panose="020F0502020204030204" pitchFamily="34" charset="0"/>
                <a:ea typeface="Calibri" panose="020F0502020204030204" pitchFamily="34" charset="0"/>
                <a:cs typeface="Arial" panose="020B0604020202020204" pitchFamily="34" charset="0"/>
              </a:rPr>
              <a:t>מ ל 40,000 ק</a:t>
            </a:r>
            <a:r>
              <a:rPr lang="he-IL" sz="1200" dirty="0">
                <a:effectLst/>
                <a:latin typeface="Arial" panose="020B0604020202020204" pitchFamily="34" charset="0"/>
                <a:ea typeface="Calibri" panose="020F0502020204030204" pitchFamily="34" charset="0"/>
                <a:cs typeface="Arial" panose="020B0604020202020204" pitchFamily="34" charset="0"/>
              </a:rPr>
              <a:t>"</a:t>
            </a:r>
            <a:r>
              <a:rPr lang="he-IL" sz="1200" dirty="0">
                <a:effectLst/>
                <a:latin typeface="Calibri" panose="020F0502020204030204" pitchFamily="34" charset="0"/>
                <a:ea typeface="Calibri" panose="020F0502020204030204" pitchFamily="34" charset="0"/>
                <a:cs typeface="Arial" panose="020B0604020202020204" pitchFamily="34" charset="0"/>
              </a:rPr>
              <a:t>מ – בהתאם לצורך אליהם שוגרו</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מדינת ישראל והתעשייה האווירית שיגרה מספר לווייני צילום ותקשורת</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אנו רואים כאן את מסלולי הלוויינים וגובהם יחסית לכדור הארץ</a:t>
            </a:r>
            <a:r>
              <a:rPr lang="he-IL" sz="1200" dirty="0">
                <a:effectLst/>
                <a:latin typeface="Arial" panose="020B0604020202020204" pitchFamily="34" charset="0"/>
                <a:ea typeface="Calibri" panose="020F0502020204030204" pitchFamily="34" charset="0"/>
                <a:cs typeface="Arial" panose="020B0604020202020204" pitchFamily="34" charset="0"/>
              </a:rPr>
              <a:t> .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לווייני הצילום נמצאים קרוב לכדור הארץ כיוון שהם צריכים</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לראות</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ולווייני התקשורת מרוחקים בהרבה כיוון שהם צריכים לקלוט ולשגר וככל שהם יהיו גבוהים יותר הם יוכלו לקלוט ולשדר לשטח גדול יותר</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אנו רואים גם שצורת התנועה של הלוויינים שונה</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לווייני צילום זזים בחלל ומצלמים היכן שנדרש</a:t>
            </a:r>
            <a:r>
              <a:rPr lang="he-IL" sz="1200" dirty="0">
                <a:effectLst/>
                <a:latin typeface="Arial" panose="020B0604020202020204" pitchFamily="34" charset="0"/>
                <a:ea typeface="Calibri" panose="020F0502020204030204" pitchFamily="34" charset="0"/>
                <a:cs typeface="Arial" panose="020B0604020202020204" pitchFamily="34" charset="0"/>
              </a:rPr>
              <a:t>.</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Calibri" panose="020F0502020204030204" pitchFamily="34" charset="0"/>
                <a:ea typeface="Calibri" panose="020F0502020204030204" pitchFamily="34" charset="0"/>
                <a:cs typeface="Arial" panose="020B0604020202020204" pitchFamily="34" charset="0"/>
              </a:rPr>
              <a:t>לווייני התקשורת נמצאים בנקודה אחת ומסתובבים יחד עם סיבוב כדור הארץ כך שנראה שהם אינם זזים כלל. מסלול זה נקרא</a:t>
            </a:r>
            <a:r>
              <a:rPr lang="he-IL" sz="1200" dirty="0">
                <a:effectLst/>
                <a:latin typeface="Arial" panose="020B0604020202020204" pitchFamily="34" charset="0"/>
                <a:ea typeface="Calibri" panose="020F0502020204030204" pitchFamily="34" charset="0"/>
                <a:cs typeface="Arial" panose="020B0604020202020204" pitchFamily="34" charset="0"/>
              </a:rPr>
              <a:t> "</a:t>
            </a:r>
            <a:r>
              <a:rPr lang="he-IL" sz="1200" dirty="0">
                <a:effectLst/>
                <a:latin typeface="Calibri" panose="020F0502020204030204" pitchFamily="34" charset="0"/>
                <a:ea typeface="Calibri" panose="020F0502020204030204" pitchFamily="34" charset="0"/>
                <a:cs typeface="Arial" panose="020B0604020202020204" pitchFamily="34" charset="0"/>
              </a:rPr>
              <a:t>מסלול </a:t>
            </a:r>
            <a:r>
              <a:rPr lang="he-IL" sz="1200" dirty="0" err="1">
                <a:effectLst/>
                <a:latin typeface="Calibri" panose="020F0502020204030204" pitchFamily="34" charset="0"/>
                <a:ea typeface="Calibri" panose="020F0502020204030204" pitchFamily="34" charset="0"/>
                <a:cs typeface="Arial" panose="020B0604020202020204" pitchFamily="34" charset="0"/>
              </a:rPr>
              <a:t>גיאוסטציונרי</a:t>
            </a: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spcAft>
                <a:spcPts val="800"/>
              </a:spcAft>
            </a:pPr>
            <a:r>
              <a:rPr lang="he-IL" sz="1200" dirty="0">
                <a:effectLst/>
                <a:latin typeface="Arial" panose="020B0604020202020204" pitchFamily="34" charset="0"/>
                <a:ea typeface="Calibri" panose="020F0502020204030204" pitchFamily="34" charset="0"/>
                <a:cs typeface="Arial" panose="020B0604020202020204" pitchFamily="34" charset="0"/>
              </a:rPr>
              <a:t> </a:t>
            </a:r>
            <a:endParaRPr lang="he-IL" sz="12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None/>
            </a:pPr>
            <a:endParaRPr lang="he-IL" dirty="0"/>
          </a:p>
          <a:p>
            <a:pPr marL="0" lvl="0" indent="0" algn="r" rtl="1">
              <a:spcBef>
                <a:spcPct val="0"/>
              </a:spcBef>
              <a:spcAft>
                <a:spcPct val="0"/>
              </a:spcAft>
              <a:buNone/>
            </a:pPr>
            <a:endParaRPr dirty="0"/>
          </a:p>
        </p:txBody>
      </p:sp>
      <p:sp>
        <p:nvSpPr>
          <p:cNvPr id="203" name="Google Shape;203;p8: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ct val="0"/>
              </a:spcBef>
              <a:spcAft>
                <a:spcPct val="0"/>
              </a:spcAft>
              <a:buNone/>
            </a:pPr>
            <a:fld id="{00000000-1234-1234-1234-123412341234}" type="slidenum">
              <a:rPr lang="x-none"/>
              <a:t>7</a:t>
            </a:fld>
            <a:endParaRPr/>
          </a:p>
        </p:txBody>
      </p:sp>
    </p:spTree>
    <p:extLst>
      <p:ext uri="{BB962C8B-B14F-4D97-AF65-F5344CB8AC3E}">
        <p14:creationId xmlns:p14="http://schemas.microsoft.com/office/powerpoint/2010/main" val="191640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r" rtl="1"/>
            <a:r>
              <a:rPr lang="iw-IL" dirty="0"/>
              <a:t>קישור לסרטון שיגור</a:t>
            </a:r>
            <a:r>
              <a:rPr lang="en-US" dirty="0"/>
              <a:t/>
            </a:r>
            <a:br>
              <a:rPr lang="en-US" dirty="0"/>
            </a:br>
            <a:r>
              <a:rPr lang="he-IL" dirty="0"/>
              <a:t>ב</a:t>
            </a:r>
            <a:r>
              <a:rPr lang="he-IL" b="0" i="0" dirty="0">
                <a:solidFill>
                  <a:srgbClr val="333333"/>
                </a:solidFill>
                <a:effectLst/>
                <a:latin typeface="Open Sans Hebrew"/>
              </a:rPr>
              <a:t>ניגוד לפעולת שאר משגרי הלוויינים בעולם, שביט משגר לכיוון מערב, כלומר נגד כיוון הסיבוב של כדור הארץ. הסיבה לכך היא שאנחנו נמצאים בישראל, שקשה מאוד למצוא בה שטחים ריקים ונרחבים מספיק. במצב כזה, בשיגור מזרחה קשת השיגור תעבור מעל אזורים מיושבים, ותסכן אותם ואת תושביהם בנפילה של שברים. בשיגור מזרחה, מסלול השיגור היה עובר גם מעל מדינות עוינות ומעל אזורים מיושבים בהן, וגם זה מצב לא רצוי. אבל שיגור מערבה הוא בעייתי: כך השביט אינו יכול להפיק תועלת ממהירות הסיבוב של כדור הארץ, שבשיגור מזרחה חוסכת מהמשגר חלק מהאנרגיה שהוא צריך להשקיע כדי להכניס את הלוויין למסלול.</a:t>
            </a:r>
          </a:p>
          <a:p>
            <a:pPr algn="r" rtl="1"/>
            <a:r>
              <a:rPr lang="he-IL" b="0" i="0" dirty="0">
                <a:solidFill>
                  <a:srgbClr val="333333"/>
                </a:solidFill>
                <a:effectLst/>
                <a:latin typeface="Open Sans Hebrew"/>
              </a:rPr>
              <a:t> </a:t>
            </a:r>
          </a:p>
          <a:p>
            <a:pPr algn="r" rtl="1"/>
            <a:r>
              <a:rPr lang="he-IL" b="0" i="0" dirty="0">
                <a:solidFill>
                  <a:srgbClr val="333333"/>
                </a:solidFill>
                <a:effectLst/>
                <a:latin typeface="Open Sans Hebrew"/>
              </a:rPr>
              <a:t>למעשה שיגור מערבה מעמיס על השביט ומחייב אותו להשקיע אנרגיה רבה בהכנסת הלוויין למסלול. ולמרות המגבלות האלו, המשגר יכול להכניס למסלול לוויין במשקל של עד 290 קילוגרם ובגרסה המשופרת – עד 350 קילוגרם. אילוצי כיוון השיגור אפילו הובילו לחדשנות ויצירתיות: כך נעשתה ישראל לחלוצת המדינות בפיתוח לוויינים קטנים וקלי משקל, המתפקדים ממש כמו לוויינים גדולים.</a:t>
            </a:r>
          </a:p>
          <a:p>
            <a:pPr marL="0" lvl="0" indent="0" algn="r" rtl="1">
              <a:spcBef>
                <a:spcPts val="0"/>
              </a:spcBef>
              <a:spcAft>
                <a:spcPts val="0"/>
              </a:spcAft>
              <a:buNone/>
            </a:pPr>
            <a:endParaRPr dirty="0"/>
          </a:p>
          <a:p>
            <a:pPr marL="0" lvl="0" indent="0" algn="r" rtl="0">
              <a:spcBef>
                <a:spcPts val="0"/>
              </a:spcBef>
              <a:spcAft>
                <a:spcPts val="0"/>
              </a:spcAft>
              <a:buNone/>
            </a:pPr>
            <a:endParaRPr dirty="0"/>
          </a:p>
        </p:txBody>
      </p:sp>
      <p:sp>
        <p:nvSpPr>
          <p:cNvPr id="740" name="Google Shape;7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8</a:t>
            </a:fld>
            <a:endParaRPr/>
          </a:p>
        </p:txBody>
      </p:sp>
    </p:spTree>
    <p:extLst>
      <p:ext uri="{BB962C8B-B14F-4D97-AF65-F5344CB8AC3E}">
        <p14:creationId xmlns:p14="http://schemas.microsoft.com/office/powerpoint/2010/main" val="336156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he-IL" dirty="0"/>
              <a:t>המשגר נותן ללווין את המהירות ההתחלתית שלו וכך הוא נשאר בתנועה הרבה זמן.</a:t>
            </a:r>
          </a:p>
          <a:p>
            <a:pPr marL="0" lvl="0" indent="0" algn="r" rtl="1">
              <a:spcBef>
                <a:spcPts val="0"/>
              </a:spcBef>
              <a:spcAft>
                <a:spcPts val="0"/>
              </a:spcAft>
              <a:buNone/>
            </a:pPr>
            <a:r>
              <a:rPr lang="he-IL" dirty="0"/>
              <a:t>על הלווין פועל כח סיבובי שמושך אותו מחוץ למעגל כדור הארץ.</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מדוע הלווין לא עף החוצה לחלל הרחוק יותר?</a:t>
            </a:r>
          </a:p>
          <a:p>
            <a:pPr marL="0" lvl="0" indent="0" algn="r" rtl="1">
              <a:spcBef>
                <a:spcPts val="0"/>
              </a:spcBef>
              <a:spcAft>
                <a:spcPts val="0"/>
              </a:spcAft>
              <a:buNone/>
            </a:pPr>
            <a:r>
              <a:rPr lang="he-IL" dirty="0"/>
              <a:t>להסביר, כשזורקים באוויר כדור הוא חוזר לכדור הארץ בגלל כח המשיכה.</a:t>
            </a:r>
          </a:p>
          <a:p>
            <a:pPr marL="0" lvl="0" indent="0" algn="r" rtl="1">
              <a:spcBef>
                <a:spcPts val="0"/>
              </a:spcBef>
              <a:spcAft>
                <a:spcPts val="0"/>
              </a:spcAft>
              <a:buNone/>
            </a:pPr>
            <a:r>
              <a:rPr lang="he-IL" dirty="0"/>
              <a:t>כח המשיכה פועל גם על הלווין בחלל אף בעוצמה קטנה יותר.</a:t>
            </a:r>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iw-IL" dirty="0"/>
              <a:t>הראו לילדים כיצד להפוך כוס מים מבלי שהמים ישפכו</a:t>
            </a:r>
            <a:endParaRPr dirty="0"/>
          </a:p>
          <a:p>
            <a:pPr marL="0" lvl="0" indent="0" algn="r" rtl="1">
              <a:spcBef>
                <a:spcPts val="0"/>
              </a:spcBef>
              <a:spcAft>
                <a:spcPts val="0"/>
              </a:spcAft>
              <a:buNone/>
            </a:pPr>
            <a:r>
              <a:rPr lang="iw-IL" dirty="0"/>
              <a:t>בקשו מתנדב שיבצע את הפעילות לצדך.</a:t>
            </a:r>
            <a:endParaRPr dirty="0"/>
          </a:p>
          <a:p>
            <a:pPr marL="0" lvl="0" indent="0" algn="r" rtl="1">
              <a:spcBef>
                <a:spcPts val="0"/>
              </a:spcBef>
              <a:spcAft>
                <a:spcPts val="0"/>
              </a:spcAft>
              <a:buNone/>
            </a:pPr>
            <a:r>
              <a:rPr lang="iw-IL" dirty="0"/>
              <a:t>החזיקו מעל קערה עמוקה כוס מים והפכו אותה- הסבר על כוח הכבידה.</a:t>
            </a:r>
            <a:endParaRPr dirty="0"/>
          </a:p>
          <a:p>
            <a:pPr marL="0" lvl="0" indent="0" algn="r" rtl="1">
              <a:spcBef>
                <a:spcPts val="0"/>
              </a:spcBef>
              <a:spcAft>
                <a:spcPts val="0"/>
              </a:spcAft>
              <a:buNone/>
            </a:pPr>
            <a:r>
              <a:rPr lang="iw-IL" dirty="0"/>
              <a:t>לאחר שהכוס התרוקנה מהמים, מלאו אותה שוב.</a:t>
            </a:r>
            <a:endParaRPr dirty="0"/>
          </a:p>
          <a:p>
            <a:pPr marL="0" lvl="0" indent="0" algn="r" rtl="1">
              <a:spcBef>
                <a:spcPts val="0"/>
              </a:spcBef>
              <a:spcAft>
                <a:spcPts val="0"/>
              </a:spcAft>
              <a:buNone/>
            </a:pPr>
            <a:r>
              <a:rPr lang="iw-IL" dirty="0"/>
              <a:t>מתחו את היד בצורה ישרה והחזיקו את הכוס כאשר הפתח פונה לכף היד. </a:t>
            </a:r>
            <a:endParaRPr dirty="0"/>
          </a:p>
          <a:p>
            <a:pPr marL="0" lvl="0" indent="0" algn="r" rtl="1">
              <a:spcBef>
                <a:spcPts val="0"/>
              </a:spcBef>
              <a:spcAft>
                <a:spcPts val="0"/>
              </a:spcAft>
              <a:buNone/>
            </a:pPr>
            <a:r>
              <a:rPr lang="iw-IL" dirty="0"/>
              <a:t>התחילו לסובב את היד שאוחזת בכוס, בסיבוב שמתחיל מהכתף.</a:t>
            </a:r>
            <a:endParaRPr dirty="0"/>
          </a:p>
          <a:p>
            <a:pPr marL="0" lvl="0" indent="0" algn="l" rtl="0">
              <a:spcBef>
                <a:spcPts val="0"/>
              </a:spcBef>
              <a:spcAft>
                <a:spcPts val="0"/>
              </a:spcAft>
              <a:buNone/>
            </a:pPr>
            <a:endParaRPr dirty="0"/>
          </a:p>
        </p:txBody>
      </p:sp>
      <p:sp>
        <p:nvSpPr>
          <p:cNvPr id="755" name="Google Shape;75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9</a:t>
            </a:fld>
            <a:endParaRPr/>
          </a:p>
        </p:txBody>
      </p:sp>
    </p:spTree>
    <p:extLst>
      <p:ext uri="{BB962C8B-B14F-4D97-AF65-F5344CB8AC3E}">
        <p14:creationId xmlns:p14="http://schemas.microsoft.com/office/powerpoint/2010/main" val="61164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10</a:t>
            </a:fld>
            <a:endParaRPr/>
          </a:p>
        </p:txBody>
      </p:sp>
    </p:spTree>
    <p:extLst>
      <p:ext uri="{BB962C8B-B14F-4D97-AF65-F5344CB8AC3E}">
        <p14:creationId xmlns:p14="http://schemas.microsoft.com/office/powerpoint/2010/main" val="221075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7" name="Google Shape;17;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8" name="Google Shape;18;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ct val="0"/>
              </a:spcBef>
              <a:spcAft>
                <a:spcPct val="0"/>
              </a:spcAft>
              <a:buClr>
                <a:schemeClr val="dk1"/>
              </a:buClr>
              <a:buSzPts val="2000"/>
              <a:buFont typeface="Calibri"/>
              <a:buNone/>
              <a:defRPr sz="2000" b="1"/>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4" name="Google Shape;74;p2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ct val="0"/>
              </a:spcAft>
              <a:buClr>
                <a:schemeClr val="dk1"/>
              </a:buClr>
              <a:buSzPts val="3200"/>
              <a:buChar char="•"/>
              <a:defRPr sz="3200"/>
            </a:lvl1pPr>
            <a:lvl2pPr marL="914400" lvl="1" indent="-406400" algn="l">
              <a:spcBef>
                <a:spcPts val="560"/>
              </a:spcBef>
              <a:spcAft>
                <a:spcPct val="0"/>
              </a:spcAft>
              <a:buClr>
                <a:schemeClr val="dk1"/>
              </a:buClr>
              <a:buSzPts val="2800"/>
              <a:buChar char="–"/>
              <a:defRPr sz="2800"/>
            </a:lvl2pPr>
            <a:lvl3pPr marL="1371600" lvl="2" indent="-381000" algn="l">
              <a:spcBef>
                <a:spcPts val="480"/>
              </a:spcBef>
              <a:spcAft>
                <a:spcPct val="0"/>
              </a:spcAft>
              <a:buClr>
                <a:schemeClr val="dk1"/>
              </a:buClr>
              <a:buSzPts val="2400"/>
              <a:buChar char="•"/>
              <a:defRPr sz="2400"/>
            </a:lvl3pPr>
            <a:lvl4pPr marL="1828800" lvl="3" indent="-355600" algn="l">
              <a:spcBef>
                <a:spcPts val="400"/>
              </a:spcBef>
              <a:spcAft>
                <a:spcPct val="0"/>
              </a:spcAft>
              <a:buClr>
                <a:schemeClr val="dk1"/>
              </a:buClr>
              <a:buSzPts val="2000"/>
              <a:buChar char="–"/>
              <a:defRPr sz="2000"/>
            </a:lvl4pPr>
            <a:lvl5pPr marL="2286000" lvl="4" indent="-355600" algn="l">
              <a:spcBef>
                <a:spcPts val="400"/>
              </a:spcBef>
              <a:spcAft>
                <a:spcPct val="0"/>
              </a:spcAft>
              <a:buClr>
                <a:schemeClr val="dk1"/>
              </a:buClr>
              <a:buSzPts val="2000"/>
              <a:buChar char="»"/>
              <a:defRPr sz="2000"/>
            </a:lvl5pPr>
            <a:lvl6pPr marL="2743200" lvl="5" indent="-355600" algn="l">
              <a:spcBef>
                <a:spcPts val="400"/>
              </a:spcBef>
              <a:spcAft>
                <a:spcPct val="0"/>
              </a:spcAft>
              <a:buClr>
                <a:schemeClr val="dk1"/>
              </a:buClr>
              <a:buSzPts val="2000"/>
              <a:buChar char="•"/>
              <a:defRPr sz="2000"/>
            </a:lvl6pPr>
            <a:lvl7pPr marL="3200400" lvl="6" indent="-355600" algn="l">
              <a:spcBef>
                <a:spcPts val="400"/>
              </a:spcBef>
              <a:spcAft>
                <a:spcPct val="0"/>
              </a:spcAft>
              <a:buClr>
                <a:schemeClr val="dk1"/>
              </a:buClr>
              <a:buSzPts val="2000"/>
              <a:buChar char="•"/>
              <a:defRPr sz="2000"/>
            </a:lvl7pPr>
            <a:lvl8pPr marL="3657600" lvl="7" indent="-355600" algn="l">
              <a:spcBef>
                <a:spcPts val="400"/>
              </a:spcBef>
              <a:spcAft>
                <a:spcPct val="0"/>
              </a:spcAft>
              <a:buClr>
                <a:schemeClr val="dk1"/>
              </a:buClr>
              <a:buSzPts val="2000"/>
              <a:buChar char="•"/>
              <a:defRPr sz="2000"/>
            </a:lvl8pPr>
            <a:lvl9pPr marL="4114800" lvl="8" indent="-355600" algn="l">
              <a:spcBef>
                <a:spcPts val="400"/>
              </a:spcBef>
              <a:spcAft>
                <a:spcPct val="0"/>
              </a:spcAft>
              <a:buClr>
                <a:schemeClr val="dk1"/>
              </a:buClr>
              <a:buSzPts val="2000"/>
              <a:buChar char="•"/>
              <a:defRPr sz="2000"/>
            </a:lvl9pPr>
          </a:lstStyle>
          <a:p>
            <a:endParaRPr/>
          </a:p>
        </p:txBody>
      </p:sp>
      <p:sp>
        <p:nvSpPr>
          <p:cNvPr id="75" name="Google Shape;75;p2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ct val="0"/>
              </a:spcAft>
              <a:buClr>
                <a:schemeClr val="dk1"/>
              </a:buClr>
              <a:buSzPts val="1400"/>
              <a:buNone/>
              <a:defRPr sz="1400"/>
            </a:lvl1pPr>
            <a:lvl2pPr marL="914400" lvl="1" indent="-228600" algn="l">
              <a:spcBef>
                <a:spcPts val="240"/>
              </a:spcBef>
              <a:spcAft>
                <a:spcPct val="0"/>
              </a:spcAft>
              <a:buClr>
                <a:schemeClr val="dk1"/>
              </a:buClr>
              <a:buSzPts val="1200"/>
              <a:buNone/>
              <a:defRPr sz="1200"/>
            </a:lvl2pPr>
            <a:lvl3pPr marL="1371600" lvl="2" indent="-228600" algn="l">
              <a:spcBef>
                <a:spcPts val="200"/>
              </a:spcBef>
              <a:spcAft>
                <a:spcPct val="0"/>
              </a:spcAft>
              <a:buClr>
                <a:schemeClr val="dk1"/>
              </a:buClr>
              <a:buSzPts val="1000"/>
              <a:buNone/>
              <a:defRPr sz="1000"/>
            </a:lvl3pPr>
            <a:lvl4pPr marL="1828800" lvl="3" indent="-228600" algn="l">
              <a:spcBef>
                <a:spcPts val="180"/>
              </a:spcBef>
              <a:spcAft>
                <a:spcPct val="0"/>
              </a:spcAft>
              <a:buClr>
                <a:schemeClr val="dk1"/>
              </a:buClr>
              <a:buSzPts val="900"/>
              <a:buNone/>
              <a:defRPr sz="900"/>
            </a:lvl4pPr>
            <a:lvl5pPr marL="2286000" lvl="4" indent="-228600" algn="l">
              <a:spcBef>
                <a:spcPts val="180"/>
              </a:spcBef>
              <a:spcAft>
                <a:spcPct val="0"/>
              </a:spcAft>
              <a:buClr>
                <a:schemeClr val="dk1"/>
              </a:buClr>
              <a:buSzPts val="900"/>
              <a:buNone/>
              <a:defRPr sz="900"/>
            </a:lvl5pPr>
            <a:lvl6pPr marL="2743200" lvl="5" indent="-228600" algn="l">
              <a:spcBef>
                <a:spcPts val="180"/>
              </a:spcBef>
              <a:spcAft>
                <a:spcPct val="0"/>
              </a:spcAft>
              <a:buClr>
                <a:schemeClr val="dk1"/>
              </a:buClr>
              <a:buSzPts val="900"/>
              <a:buNone/>
              <a:defRPr sz="900"/>
            </a:lvl6pPr>
            <a:lvl7pPr marL="3200400" lvl="6" indent="-228600" algn="l">
              <a:spcBef>
                <a:spcPts val="180"/>
              </a:spcBef>
              <a:spcAft>
                <a:spcPct val="0"/>
              </a:spcAft>
              <a:buClr>
                <a:schemeClr val="dk1"/>
              </a:buClr>
              <a:buSzPts val="900"/>
              <a:buNone/>
              <a:defRPr sz="900"/>
            </a:lvl7pPr>
            <a:lvl8pPr marL="3657600" lvl="7" indent="-228600" algn="l">
              <a:spcBef>
                <a:spcPts val="180"/>
              </a:spcBef>
              <a:spcAft>
                <a:spcPct val="0"/>
              </a:spcAft>
              <a:buClr>
                <a:schemeClr val="dk1"/>
              </a:buClr>
              <a:buSzPts val="900"/>
              <a:buNone/>
              <a:defRPr sz="900"/>
            </a:lvl8pPr>
            <a:lvl9pPr marL="4114800" lvl="8" indent="-228600" algn="l">
              <a:spcBef>
                <a:spcPts val="180"/>
              </a:spcBef>
              <a:spcAft>
                <a:spcPct val="0"/>
              </a:spcAft>
              <a:buClr>
                <a:schemeClr val="dk1"/>
              </a:buClr>
              <a:buSzPts val="900"/>
              <a:buNone/>
              <a:defRPr sz="900"/>
            </a:lvl9pPr>
          </a:lstStyle>
          <a:p>
            <a:endParaRPr/>
          </a:p>
        </p:txBody>
      </p:sp>
      <p:sp>
        <p:nvSpPr>
          <p:cNvPr id="76" name="Google Shape;76;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7" name="Google Shape;77;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8" name="Google Shape;78;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2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ct val="0"/>
              </a:spcBef>
              <a:spcAft>
                <a:spcPct val="0"/>
              </a:spcAft>
              <a:buClr>
                <a:schemeClr val="dk1"/>
              </a:buClr>
              <a:buSzPts val="2000"/>
              <a:buFont typeface="Calibri"/>
              <a:buNone/>
              <a:defRPr sz="2000" b="1"/>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1" name="Google Shape;81;p28"/>
          <p:cNvSpPr>
            <a:spLocks noGrp="1"/>
          </p:cNvSpPr>
          <p:nvPr>
            <p:ph type="pic" idx="2"/>
          </p:nvPr>
        </p:nvSpPr>
        <p:spPr>
          <a:xfrm>
            <a:off x="1792288" y="612775"/>
            <a:ext cx="5486400" cy="4114800"/>
          </a:xfrm>
          <a:prstGeom prst="rect">
            <a:avLst/>
          </a:prstGeom>
          <a:noFill/>
          <a:ln>
            <a:noFill/>
          </a:ln>
        </p:spPr>
        <p:txBody>
          <a:bodyPr/>
          <a:lstStyle/>
          <a:p>
            <a:endParaRPr/>
          </a:p>
        </p:txBody>
      </p:sp>
      <p:sp>
        <p:nvSpPr>
          <p:cNvPr id="82" name="Google Shape;82;p2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ct val="0"/>
              </a:spcAft>
              <a:buClr>
                <a:schemeClr val="dk1"/>
              </a:buClr>
              <a:buSzPts val="1400"/>
              <a:buNone/>
              <a:defRPr sz="1400"/>
            </a:lvl1pPr>
            <a:lvl2pPr marL="914400" lvl="1" indent="-228600" algn="l">
              <a:spcBef>
                <a:spcPts val="240"/>
              </a:spcBef>
              <a:spcAft>
                <a:spcPct val="0"/>
              </a:spcAft>
              <a:buClr>
                <a:schemeClr val="dk1"/>
              </a:buClr>
              <a:buSzPts val="1200"/>
              <a:buNone/>
              <a:defRPr sz="1200"/>
            </a:lvl2pPr>
            <a:lvl3pPr marL="1371600" lvl="2" indent="-228600" algn="l">
              <a:spcBef>
                <a:spcPts val="200"/>
              </a:spcBef>
              <a:spcAft>
                <a:spcPct val="0"/>
              </a:spcAft>
              <a:buClr>
                <a:schemeClr val="dk1"/>
              </a:buClr>
              <a:buSzPts val="1000"/>
              <a:buNone/>
              <a:defRPr sz="1000"/>
            </a:lvl3pPr>
            <a:lvl4pPr marL="1828800" lvl="3" indent="-228600" algn="l">
              <a:spcBef>
                <a:spcPts val="180"/>
              </a:spcBef>
              <a:spcAft>
                <a:spcPct val="0"/>
              </a:spcAft>
              <a:buClr>
                <a:schemeClr val="dk1"/>
              </a:buClr>
              <a:buSzPts val="900"/>
              <a:buNone/>
              <a:defRPr sz="900"/>
            </a:lvl4pPr>
            <a:lvl5pPr marL="2286000" lvl="4" indent="-228600" algn="l">
              <a:spcBef>
                <a:spcPts val="180"/>
              </a:spcBef>
              <a:spcAft>
                <a:spcPct val="0"/>
              </a:spcAft>
              <a:buClr>
                <a:schemeClr val="dk1"/>
              </a:buClr>
              <a:buSzPts val="900"/>
              <a:buNone/>
              <a:defRPr sz="900"/>
            </a:lvl5pPr>
            <a:lvl6pPr marL="2743200" lvl="5" indent="-228600" algn="l">
              <a:spcBef>
                <a:spcPts val="180"/>
              </a:spcBef>
              <a:spcAft>
                <a:spcPct val="0"/>
              </a:spcAft>
              <a:buClr>
                <a:schemeClr val="dk1"/>
              </a:buClr>
              <a:buSzPts val="900"/>
              <a:buNone/>
              <a:defRPr sz="900"/>
            </a:lvl6pPr>
            <a:lvl7pPr marL="3200400" lvl="6" indent="-228600" algn="l">
              <a:spcBef>
                <a:spcPts val="180"/>
              </a:spcBef>
              <a:spcAft>
                <a:spcPct val="0"/>
              </a:spcAft>
              <a:buClr>
                <a:schemeClr val="dk1"/>
              </a:buClr>
              <a:buSzPts val="900"/>
              <a:buNone/>
              <a:defRPr sz="900"/>
            </a:lvl7pPr>
            <a:lvl8pPr marL="3657600" lvl="7" indent="-228600" algn="l">
              <a:spcBef>
                <a:spcPts val="180"/>
              </a:spcBef>
              <a:spcAft>
                <a:spcPct val="0"/>
              </a:spcAft>
              <a:buClr>
                <a:schemeClr val="dk1"/>
              </a:buClr>
              <a:buSzPts val="900"/>
              <a:buNone/>
              <a:defRPr sz="900"/>
            </a:lvl8pPr>
            <a:lvl9pPr marL="4114800" lvl="8" indent="-228600" algn="l">
              <a:spcBef>
                <a:spcPts val="180"/>
              </a:spcBef>
              <a:spcAft>
                <a:spcPct val="0"/>
              </a:spcAft>
              <a:buClr>
                <a:schemeClr val="dk1"/>
              </a:buClr>
              <a:buSzPts val="900"/>
              <a:buNone/>
              <a:defRPr sz="900"/>
            </a:lvl9pPr>
          </a:lstStyle>
          <a:p>
            <a:endParaRPr/>
          </a:p>
        </p:txBody>
      </p:sp>
      <p:sp>
        <p:nvSpPr>
          <p:cNvPr id="83" name="Google Shape;83;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4" name="Google Shape;84;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85" name="Google Shape;85;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88" name="Google Shape;88;p2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ct val="0"/>
              </a:spcAft>
              <a:buClr>
                <a:schemeClr val="dk1"/>
              </a:buClr>
              <a:buSzPts val="1800"/>
              <a:buChar char="•"/>
              <a:defRPr/>
            </a:lvl1pPr>
            <a:lvl2pPr marL="914400" lvl="1" indent="-342900" algn="l">
              <a:spcBef>
                <a:spcPts val="360"/>
              </a:spcBef>
              <a:spcAft>
                <a:spcPct val="0"/>
              </a:spcAft>
              <a:buClr>
                <a:schemeClr val="dk1"/>
              </a:buClr>
              <a:buSzPts val="1800"/>
              <a:buChar char="–"/>
              <a:defRPr/>
            </a:lvl2pPr>
            <a:lvl3pPr marL="1371600" lvl="2" indent="-342900" algn="l">
              <a:spcBef>
                <a:spcPts val="360"/>
              </a:spcBef>
              <a:spcAft>
                <a:spcPct val="0"/>
              </a:spcAft>
              <a:buClr>
                <a:schemeClr val="dk1"/>
              </a:buClr>
              <a:buSzPts val="1800"/>
              <a:buChar char="•"/>
              <a:defRPr/>
            </a:lvl3pPr>
            <a:lvl4pPr marL="1828800" lvl="3" indent="-342900" algn="l">
              <a:spcBef>
                <a:spcPts val="360"/>
              </a:spcBef>
              <a:spcAft>
                <a:spcPct val="0"/>
              </a:spcAft>
              <a:buClr>
                <a:schemeClr val="dk1"/>
              </a:buClr>
              <a:buSzPts val="18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89" name="Google Shape;89;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90" name="Google Shape;90;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91" name="Google Shape;91;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3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94" name="Google Shape;94;p3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ct val="0"/>
              </a:spcAft>
              <a:buClr>
                <a:schemeClr val="dk1"/>
              </a:buClr>
              <a:buSzPts val="1800"/>
              <a:buChar char="•"/>
              <a:defRPr/>
            </a:lvl1pPr>
            <a:lvl2pPr marL="914400" lvl="1" indent="-342900" algn="l">
              <a:spcBef>
                <a:spcPts val="360"/>
              </a:spcBef>
              <a:spcAft>
                <a:spcPct val="0"/>
              </a:spcAft>
              <a:buClr>
                <a:schemeClr val="dk1"/>
              </a:buClr>
              <a:buSzPts val="1800"/>
              <a:buChar char="–"/>
              <a:defRPr/>
            </a:lvl2pPr>
            <a:lvl3pPr marL="1371600" lvl="2" indent="-342900" algn="l">
              <a:spcBef>
                <a:spcPts val="360"/>
              </a:spcBef>
              <a:spcAft>
                <a:spcPct val="0"/>
              </a:spcAft>
              <a:buClr>
                <a:schemeClr val="dk1"/>
              </a:buClr>
              <a:buSzPts val="1800"/>
              <a:buChar char="•"/>
              <a:defRPr/>
            </a:lvl3pPr>
            <a:lvl4pPr marL="1828800" lvl="3" indent="-342900" algn="l">
              <a:spcBef>
                <a:spcPts val="360"/>
              </a:spcBef>
              <a:spcAft>
                <a:spcPct val="0"/>
              </a:spcAft>
              <a:buClr>
                <a:schemeClr val="dk1"/>
              </a:buClr>
              <a:buSzPts val="18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95" name="Google Shape;9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96" name="Google Shape;9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97" name="Google Shape;9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9"/>
        <p:cNvGrpSpPr/>
        <p:nvPr/>
      </p:nvGrpSpPr>
      <p:grpSpPr>
        <a:xfrm>
          <a:off x="0" y="0"/>
          <a:ext cx="0" cy="0"/>
          <a:chOff x="0" y="0"/>
          <a:chExt cx="0" cy="0"/>
        </a:xfrm>
      </p:grpSpPr>
      <p:pic>
        <p:nvPicPr>
          <p:cNvPr id="20" name="Google Shape;20;p19"/>
          <p:cNvPicPr preferRelativeResize="0"/>
          <p:nvPr/>
        </p:nvPicPr>
        <p:blipFill>
          <a:blip r:embed="rId2">
            <a:alphaModFix/>
          </a:blip>
          <a:stretch>
            <a:fillRect/>
          </a:stretch>
        </p:blipFill>
        <p:spPr>
          <a:xfrm>
            <a:off x="49" y="1055057"/>
            <a:ext cx="3343562" cy="762000"/>
          </a:xfrm>
          <a:prstGeom prst="rect">
            <a:avLst/>
          </a:prstGeom>
          <a:noFill/>
          <a:ln>
            <a:noFill/>
          </a:ln>
        </p:spPr>
      </p:pic>
      <p:sp>
        <p:nvSpPr>
          <p:cNvPr id="21" name="Google Shape;21;p19"/>
          <p:cNvSpPr txBox="1">
            <a:spLocks noGrp="1"/>
          </p:cNvSpPr>
          <p:nvPr>
            <p:ph type="body" idx="1"/>
          </p:nvPr>
        </p:nvSpPr>
        <p:spPr>
          <a:xfrm>
            <a:off x="765177" y="2255068"/>
            <a:ext cx="16773523" cy="7195169"/>
          </a:xfrm>
          <a:prstGeom prst="rect">
            <a:avLst/>
          </a:prstGeom>
          <a:noFill/>
          <a:ln>
            <a:noFill/>
          </a:ln>
        </p:spPr>
        <p:txBody>
          <a:bodyPr spcFirstLastPara="1" wrap="square" lIns="0" tIns="45025" rIns="90125" bIns="45025" anchor="t" anchorCtr="0">
            <a:normAutofit/>
          </a:bodyPr>
          <a:lstStyle>
            <a:lvl1pPr marL="457200" lvl="0" indent="-431800" algn="l">
              <a:spcBef>
                <a:spcPts val="640"/>
              </a:spcBef>
              <a:spcAft>
                <a:spcPct val="0"/>
              </a:spcAft>
              <a:buClr>
                <a:schemeClr val="dk1"/>
              </a:buClr>
              <a:buSzPts val="3200"/>
              <a:buChar char="•"/>
              <a:defRPr/>
            </a:lvl1pPr>
            <a:lvl2pPr marL="914400" lvl="1" indent="-406400" algn="l">
              <a:spcBef>
                <a:spcPts val="560"/>
              </a:spcBef>
              <a:spcAft>
                <a:spcPct val="0"/>
              </a:spcAft>
              <a:buClr>
                <a:schemeClr val="dk1"/>
              </a:buClr>
              <a:buSzPts val="2800"/>
              <a:buChar char="–"/>
              <a:defRPr/>
            </a:lvl2pPr>
            <a:lvl3pPr marL="1371600" lvl="2" indent="-381000" algn="l">
              <a:spcBef>
                <a:spcPts val="480"/>
              </a:spcBef>
              <a:spcAft>
                <a:spcPct val="0"/>
              </a:spcAft>
              <a:buClr>
                <a:schemeClr val="dk1"/>
              </a:buClr>
              <a:buSzPts val="2400"/>
              <a:buChar char="•"/>
              <a:defRPr/>
            </a:lvl3pPr>
            <a:lvl4pPr marL="1828800" lvl="3" indent="-355600" algn="l">
              <a:spcBef>
                <a:spcPts val="400"/>
              </a:spcBef>
              <a:spcAft>
                <a:spcPct val="0"/>
              </a:spcAft>
              <a:buClr>
                <a:schemeClr val="dk1"/>
              </a:buClr>
              <a:buSzPts val="20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22" name="Google Shape;22;p19"/>
          <p:cNvSpPr txBox="1"/>
          <p:nvPr/>
        </p:nvSpPr>
        <p:spPr>
          <a:xfrm>
            <a:off x="17064890" y="9582809"/>
            <a:ext cx="774701" cy="458930"/>
          </a:xfrm>
          <a:prstGeom prst="rect">
            <a:avLst/>
          </a:prstGeom>
          <a:noFill/>
          <a:ln>
            <a:noFill/>
          </a:ln>
        </p:spPr>
        <p:txBody>
          <a:bodyPr spcFirstLastPara="1" wrap="square" lIns="0" tIns="90075" rIns="0" bIns="90075" anchor="t" anchorCtr="0">
            <a:spAutoFit/>
          </a:bodyPr>
          <a:lstStyle/>
          <a:p>
            <a:pPr marL="0" marR="0" lvl="0" indent="0" algn="r" rtl="0">
              <a:spcBef>
                <a:spcPct val="0"/>
              </a:spcBef>
              <a:spcAft>
                <a:spcPct val="0"/>
              </a:spcAft>
              <a:buNone/>
            </a:pPr>
            <a:r>
              <a:rPr lang="x-none" sz="1800" b="0" i="0" u="none" strike="noStrike" cap="none">
                <a:solidFill>
                  <a:srgbClr val="A2A2A2"/>
                </a:solidFill>
                <a:latin typeface="Calibri"/>
                <a:ea typeface="Calibri"/>
                <a:cs typeface="Calibri"/>
                <a:sym typeface="Calibri"/>
              </a:rPr>
              <a:t>| </a:t>
            </a:r>
            <a:fld id="{00000000-1234-1234-1234-123412341234}" type="slidenum">
              <a:rPr lang="x-none" sz="1800" b="0" i="0" u="none" strike="noStrike" cap="none">
                <a:solidFill>
                  <a:srgbClr val="A2A2A2"/>
                </a:solidFill>
                <a:latin typeface="Calibri"/>
                <a:ea typeface="Calibri"/>
                <a:cs typeface="Calibri"/>
                <a:sym typeface="Calibri"/>
              </a:rPr>
              <a:t>‹#›</a:t>
            </a:fld>
            <a:endParaRPr sz="1800" b="0" i="0" u="none" strike="noStrike" cap="none">
              <a:solidFill>
                <a:srgbClr val="A2A2A2"/>
              </a:solidFill>
              <a:latin typeface="Calibri"/>
              <a:ea typeface="Calibri"/>
              <a:cs typeface="Calibri"/>
              <a:sym typeface="Calibri"/>
            </a:endParaRPr>
          </a:p>
        </p:txBody>
      </p:sp>
      <p:sp>
        <p:nvSpPr>
          <p:cNvPr id="23" name="Google Shape;23;p19"/>
          <p:cNvSpPr/>
          <p:nvPr/>
        </p:nvSpPr>
        <p:spPr>
          <a:xfrm>
            <a:off x="-1" y="9744218"/>
            <a:ext cx="18288002" cy="551263"/>
          </a:xfrm>
          <a:prstGeom prst="rect">
            <a:avLst/>
          </a:prstGeom>
          <a:noFill/>
          <a:ln>
            <a:noFill/>
          </a:ln>
        </p:spPr>
        <p:txBody>
          <a:bodyPr spcFirstLastPara="1" wrap="square" lIns="0" tIns="90075" rIns="0" bIns="90075" anchor="t" anchorCtr="0">
            <a:spAutoFit/>
          </a:bodyPr>
          <a:lstStyle/>
          <a:p>
            <a:pPr marL="0" marR="0" lvl="0" indent="0" algn="ctr" rtl="0">
              <a:spcBef>
                <a:spcPct val="0"/>
              </a:spcBef>
              <a:spcAft>
                <a:spcPct val="0"/>
              </a:spcAft>
              <a:buNone/>
            </a:pPr>
            <a:r>
              <a:rPr lang="x-none" sz="1200" b="1" i="0" u="none" strike="noStrike" cap="none">
                <a:solidFill>
                  <a:srgbClr val="A2A2A2"/>
                </a:solidFill>
                <a:latin typeface="Calibri"/>
                <a:ea typeface="Calibri"/>
                <a:cs typeface="Calibri"/>
                <a:sym typeface="Calibri"/>
              </a:rPr>
              <a:t>UNCLASSIFIED</a:t>
            </a:r>
            <a:endParaRPr sz="1200" b="1" i="0" u="none" strike="noStrike" cap="none">
              <a:solidFill>
                <a:srgbClr val="A2A2A2"/>
              </a:solidFill>
              <a:latin typeface="Calibri"/>
              <a:ea typeface="Calibri"/>
              <a:cs typeface="Calibri"/>
              <a:sym typeface="Calibri"/>
            </a:endParaRPr>
          </a:p>
          <a:p>
            <a:pPr marL="0" marR="0" lvl="0" indent="0" algn="ctr" rtl="0">
              <a:spcBef>
                <a:spcPct val="0"/>
              </a:spcBef>
              <a:spcAft>
                <a:spcPct val="0"/>
              </a:spcAft>
              <a:buNone/>
            </a:pPr>
            <a:r>
              <a:rPr lang="x-none" sz="1200" b="0" i="0" u="none" strike="noStrike" cap="none">
                <a:solidFill>
                  <a:srgbClr val="A2A2A2"/>
                </a:solidFill>
                <a:latin typeface="Calibri"/>
                <a:ea typeface="Calibri"/>
                <a:cs typeface="Calibri"/>
                <a:sym typeface="Calibri"/>
              </a:rPr>
              <a:t>This document contains proprietary information of Israel Aerospace Industries Ltd. and may not be reproduced, copied, disclosed or utilized in any way in whole or in part, without the prior written consent of Israel Aerospace Industries Ltd</a:t>
            </a:r>
            <a:endParaRPr/>
          </a:p>
        </p:txBody>
      </p:sp>
      <p:pic>
        <p:nvPicPr>
          <p:cNvPr id="24" name="Google Shape;24;p19" descr="D:\WORKSPACE2013\IDEA\IAI\TEMPLATE\Materials for PPT\Logo.png"/>
          <p:cNvPicPr preferRelativeResize="0"/>
          <p:nvPr/>
        </p:nvPicPr>
        <p:blipFill>
          <a:blip r:embed="rId3">
            <a:alphaModFix/>
          </a:blip>
          <a:stretch>
            <a:fillRect/>
          </a:stretch>
        </p:blipFill>
        <p:spPr>
          <a:xfrm>
            <a:off x="568166" y="248507"/>
            <a:ext cx="1457867" cy="942140"/>
          </a:xfrm>
          <a:prstGeom prst="rect">
            <a:avLst/>
          </a:prstGeom>
          <a:noFill/>
          <a:ln>
            <a:noFill/>
          </a:ln>
        </p:spPr>
      </p:pic>
      <p:sp>
        <p:nvSpPr>
          <p:cNvPr id="25" name="Google Shape;25;p19"/>
          <p:cNvSpPr txBox="1">
            <a:spLocks noGrp="1"/>
          </p:cNvSpPr>
          <p:nvPr>
            <p:ph type="title"/>
          </p:nvPr>
        </p:nvSpPr>
        <p:spPr>
          <a:xfrm>
            <a:off x="3095335" y="339812"/>
            <a:ext cx="12097340" cy="1244603"/>
          </a:xfrm>
          <a:prstGeom prst="rect">
            <a:avLst/>
          </a:prstGeom>
          <a:noFill/>
          <a:ln>
            <a:noFill/>
          </a:ln>
        </p:spPr>
        <p:txBody>
          <a:bodyPr spcFirstLastPara="1" wrap="square" lIns="0" tIns="45025" rIns="90125" bIns="45025" anchor="ctr" anchorCtr="0">
            <a:noAutofit/>
          </a:bodyPr>
          <a:lstStyle>
            <a:lvl1pPr lvl="0" algn="ctr">
              <a:spcBef>
                <a:spcPct val="0"/>
              </a:spcBef>
              <a:spcAft>
                <a:spcPct val="0"/>
              </a:spcAft>
              <a:buClr>
                <a:schemeClr val="dk1"/>
              </a:buClr>
              <a:buSzPts val="4400"/>
              <a:buFont typeface="Calibri"/>
              <a:buNone/>
              <a:defRPr>
                <a:solidFill>
                  <a:schemeClr val="dk1"/>
                </a:solidFill>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6"/>
        <p:cNvGrpSpPr/>
        <p:nvPr/>
      </p:nvGrpSpPr>
      <p:grpSpPr>
        <a:xfrm>
          <a:off x="0" y="0"/>
          <a:ext cx="0" cy="0"/>
          <a:chOff x="0" y="0"/>
          <a:chExt cx="0" cy="0"/>
        </a:xfrm>
      </p:grpSpPr>
      <p:pic>
        <p:nvPicPr>
          <p:cNvPr id="27" name="Google Shape;27;p20"/>
          <p:cNvPicPr preferRelativeResize="0"/>
          <p:nvPr/>
        </p:nvPicPr>
        <p:blipFill>
          <a:blip r:embed="rId2">
            <a:alphaModFix/>
          </a:blip>
          <a:stretch>
            <a:fillRect/>
          </a:stretch>
        </p:blipFill>
        <p:spPr>
          <a:xfrm>
            <a:off x="49" y="1055057"/>
            <a:ext cx="3343562" cy="762000"/>
          </a:xfrm>
          <a:prstGeom prst="rect">
            <a:avLst/>
          </a:prstGeom>
          <a:noFill/>
          <a:ln>
            <a:noFill/>
          </a:ln>
        </p:spPr>
      </p:pic>
      <p:sp>
        <p:nvSpPr>
          <p:cNvPr id="28" name="Google Shape;28;p20"/>
          <p:cNvSpPr txBox="1">
            <a:spLocks noGrp="1"/>
          </p:cNvSpPr>
          <p:nvPr>
            <p:ph type="body" idx="1"/>
          </p:nvPr>
        </p:nvSpPr>
        <p:spPr>
          <a:xfrm>
            <a:off x="765177" y="2255068"/>
            <a:ext cx="16773523" cy="7195169"/>
          </a:xfrm>
          <a:prstGeom prst="rect">
            <a:avLst/>
          </a:prstGeom>
          <a:noFill/>
          <a:ln>
            <a:noFill/>
          </a:ln>
        </p:spPr>
        <p:txBody>
          <a:bodyPr spcFirstLastPara="1" wrap="square" lIns="0" tIns="45025" rIns="90125" bIns="45025" anchor="t" anchorCtr="0">
            <a:normAutofit/>
          </a:bodyPr>
          <a:lstStyle>
            <a:lvl1pPr marL="457200" lvl="0" indent="-431800" algn="l">
              <a:spcBef>
                <a:spcPts val="640"/>
              </a:spcBef>
              <a:spcAft>
                <a:spcPct val="0"/>
              </a:spcAft>
              <a:buClr>
                <a:schemeClr val="dk1"/>
              </a:buClr>
              <a:buSzPts val="3200"/>
              <a:buChar char="•"/>
              <a:defRPr/>
            </a:lvl1pPr>
            <a:lvl2pPr marL="914400" lvl="1" indent="-406400" algn="l">
              <a:spcBef>
                <a:spcPts val="560"/>
              </a:spcBef>
              <a:spcAft>
                <a:spcPct val="0"/>
              </a:spcAft>
              <a:buClr>
                <a:schemeClr val="dk1"/>
              </a:buClr>
              <a:buSzPts val="2800"/>
              <a:buChar char="–"/>
              <a:defRPr/>
            </a:lvl2pPr>
            <a:lvl3pPr marL="1371600" lvl="2" indent="-381000" algn="l">
              <a:spcBef>
                <a:spcPts val="480"/>
              </a:spcBef>
              <a:spcAft>
                <a:spcPct val="0"/>
              </a:spcAft>
              <a:buClr>
                <a:schemeClr val="dk1"/>
              </a:buClr>
              <a:buSzPts val="2400"/>
              <a:buChar char="•"/>
              <a:defRPr/>
            </a:lvl3pPr>
            <a:lvl4pPr marL="1828800" lvl="3" indent="-355600" algn="l">
              <a:spcBef>
                <a:spcPts val="400"/>
              </a:spcBef>
              <a:spcAft>
                <a:spcPct val="0"/>
              </a:spcAft>
              <a:buClr>
                <a:schemeClr val="dk1"/>
              </a:buClr>
              <a:buSzPts val="20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29" name="Google Shape;29;p20"/>
          <p:cNvSpPr txBox="1"/>
          <p:nvPr/>
        </p:nvSpPr>
        <p:spPr>
          <a:xfrm>
            <a:off x="17064890" y="9582809"/>
            <a:ext cx="774701" cy="458930"/>
          </a:xfrm>
          <a:prstGeom prst="rect">
            <a:avLst/>
          </a:prstGeom>
          <a:noFill/>
          <a:ln>
            <a:noFill/>
          </a:ln>
        </p:spPr>
        <p:txBody>
          <a:bodyPr spcFirstLastPara="1" wrap="square" lIns="0" tIns="90075" rIns="0" bIns="90075" anchor="t" anchorCtr="0">
            <a:spAutoFit/>
          </a:bodyPr>
          <a:lstStyle/>
          <a:p>
            <a:pPr marL="0" marR="0" lvl="0" indent="0" algn="r" rtl="0">
              <a:spcBef>
                <a:spcPct val="0"/>
              </a:spcBef>
              <a:spcAft>
                <a:spcPct val="0"/>
              </a:spcAft>
              <a:buNone/>
            </a:pPr>
            <a:r>
              <a:rPr lang="x-none" sz="1800">
                <a:solidFill>
                  <a:srgbClr val="A2A2A2"/>
                </a:solidFill>
                <a:latin typeface="Calibri"/>
                <a:ea typeface="Calibri"/>
                <a:cs typeface="Calibri"/>
                <a:sym typeface="Calibri"/>
              </a:rPr>
              <a:t>| </a:t>
            </a:r>
            <a:fld id="{00000000-1234-1234-1234-123412341234}" type="slidenum">
              <a:rPr lang="x-none" sz="1800">
                <a:solidFill>
                  <a:srgbClr val="A2A2A2"/>
                </a:solidFill>
                <a:latin typeface="Calibri"/>
                <a:ea typeface="Calibri"/>
                <a:cs typeface="Calibri"/>
                <a:sym typeface="Calibri"/>
              </a:rPr>
              <a:t>‹#›</a:t>
            </a:fld>
            <a:endParaRPr sz="1800">
              <a:solidFill>
                <a:srgbClr val="A2A2A2"/>
              </a:solidFill>
              <a:latin typeface="Calibri"/>
              <a:ea typeface="Calibri"/>
              <a:cs typeface="Calibri"/>
              <a:sym typeface="Calibri"/>
            </a:endParaRPr>
          </a:p>
        </p:txBody>
      </p:sp>
      <p:sp>
        <p:nvSpPr>
          <p:cNvPr id="30" name="Google Shape;30;p20"/>
          <p:cNvSpPr/>
          <p:nvPr/>
        </p:nvSpPr>
        <p:spPr>
          <a:xfrm>
            <a:off x="-1" y="9744218"/>
            <a:ext cx="18288002" cy="551263"/>
          </a:xfrm>
          <a:prstGeom prst="rect">
            <a:avLst/>
          </a:prstGeom>
          <a:noFill/>
          <a:ln>
            <a:noFill/>
          </a:ln>
        </p:spPr>
        <p:txBody>
          <a:bodyPr spcFirstLastPara="1" wrap="square" lIns="0" tIns="90075" rIns="0" bIns="90075" anchor="t" anchorCtr="0">
            <a:spAutoFit/>
          </a:bodyPr>
          <a:lstStyle/>
          <a:p>
            <a:pPr marL="0" marR="0" lvl="0" indent="0" algn="ctr" rtl="0">
              <a:spcBef>
                <a:spcPct val="0"/>
              </a:spcBef>
              <a:spcAft>
                <a:spcPct val="0"/>
              </a:spcAft>
              <a:buNone/>
            </a:pPr>
            <a:r>
              <a:rPr lang="x-none" sz="1200" b="1">
                <a:solidFill>
                  <a:srgbClr val="A2A2A2"/>
                </a:solidFill>
                <a:latin typeface="Calibri"/>
                <a:ea typeface="Calibri"/>
                <a:cs typeface="Calibri"/>
                <a:sym typeface="Calibri"/>
              </a:rPr>
              <a:t>UNCLASSIFIED</a:t>
            </a:r>
            <a:endParaRPr sz="1200" b="1">
              <a:solidFill>
                <a:srgbClr val="A2A2A2"/>
              </a:solidFill>
              <a:latin typeface="Calibri"/>
              <a:ea typeface="Calibri"/>
              <a:cs typeface="Calibri"/>
              <a:sym typeface="Calibri"/>
            </a:endParaRPr>
          </a:p>
          <a:p>
            <a:pPr marL="0" marR="0" lvl="0" indent="0" algn="ctr" rtl="0">
              <a:spcBef>
                <a:spcPct val="0"/>
              </a:spcBef>
              <a:spcAft>
                <a:spcPct val="0"/>
              </a:spcAft>
              <a:buNone/>
            </a:pPr>
            <a:r>
              <a:rPr lang="x-none" sz="1200">
                <a:solidFill>
                  <a:srgbClr val="A2A2A2"/>
                </a:solidFill>
                <a:latin typeface="Calibri"/>
                <a:ea typeface="Calibri"/>
                <a:cs typeface="Calibri"/>
                <a:sym typeface="Calibri"/>
              </a:rPr>
              <a:t>This document contains proprietary information of Israel Aerospace Industries Ltd. and may not be reproduced, copied, disclosed or utilized in any way in whole or in part, without the prior written consent of Israel Aerospace Industries Ltd</a:t>
            </a:r>
            <a:endParaRPr/>
          </a:p>
        </p:txBody>
      </p:sp>
      <p:pic>
        <p:nvPicPr>
          <p:cNvPr id="31" name="Google Shape;31;p20" descr="D:\WORKSPACE2013\IDEA\IAI\TEMPLATE\Materials for PPT\Logo.png"/>
          <p:cNvPicPr preferRelativeResize="0"/>
          <p:nvPr/>
        </p:nvPicPr>
        <p:blipFill>
          <a:blip r:embed="rId3">
            <a:alphaModFix/>
          </a:blip>
          <a:stretch>
            <a:fillRect/>
          </a:stretch>
        </p:blipFill>
        <p:spPr>
          <a:xfrm>
            <a:off x="568166" y="248507"/>
            <a:ext cx="1457867" cy="942140"/>
          </a:xfrm>
          <a:prstGeom prst="rect">
            <a:avLst/>
          </a:prstGeom>
          <a:noFill/>
          <a:ln>
            <a:noFill/>
          </a:ln>
        </p:spPr>
      </p:pic>
      <p:sp>
        <p:nvSpPr>
          <p:cNvPr id="32" name="Google Shape;32;p20"/>
          <p:cNvSpPr txBox="1">
            <a:spLocks noGrp="1"/>
          </p:cNvSpPr>
          <p:nvPr>
            <p:ph type="title"/>
          </p:nvPr>
        </p:nvSpPr>
        <p:spPr>
          <a:xfrm>
            <a:off x="3095335" y="339812"/>
            <a:ext cx="12097340" cy="1244603"/>
          </a:xfrm>
          <a:prstGeom prst="rect">
            <a:avLst/>
          </a:prstGeom>
          <a:noFill/>
          <a:ln>
            <a:noFill/>
          </a:ln>
        </p:spPr>
        <p:txBody>
          <a:bodyPr spcFirstLastPara="1" wrap="square" lIns="0" tIns="45025" rIns="90125" bIns="45025" anchor="ctr" anchorCtr="0">
            <a:noAutofit/>
          </a:bodyPr>
          <a:lstStyle>
            <a:lvl1pPr lvl="0" algn="ctr">
              <a:spcBef>
                <a:spcPct val="0"/>
              </a:spcBef>
              <a:spcAft>
                <a:spcPct val="0"/>
              </a:spcAft>
              <a:buClr>
                <a:schemeClr val="dk1"/>
              </a:buClr>
              <a:buSzPts val="4400"/>
              <a:buFont typeface="Calibri"/>
              <a:buNone/>
              <a:defRPr>
                <a:solidFill>
                  <a:schemeClr val="dk1"/>
                </a:solidFill>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5" name="Google Shape;35;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ct val="0"/>
              </a:spcAft>
              <a:buClr>
                <a:schemeClr val="dk1"/>
              </a:buClr>
              <a:buSzPts val="1800"/>
              <a:buChar char="•"/>
              <a:defRPr/>
            </a:lvl1pPr>
            <a:lvl2pPr marL="914400" lvl="1" indent="-342900" algn="l">
              <a:spcBef>
                <a:spcPts val="360"/>
              </a:spcBef>
              <a:spcAft>
                <a:spcPct val="0"/>
              </a:spcAft>
              <a:buClr>
                <a:schemeClr val="dk1"/>
              </a:buClr>
              <a:buSzPts val="1800"/>
              <a:buChar char="–"/>
              <a:defRPr/>
            </a:lvl2pPr>
            <a:lvl3pPr marL="1371600" lvl="2" indent="-342900" algn="l">
              <a:spcBef>
                <a:spcPts val="360"/>
              </a:spcBef>
              <a:spcAft>
                <a:spcPct val="0"/>
              </a:spcAft>
              <a:buClr>
                <a:schemeClr val="dk1"/>
              </a:buClr>
              <a:buSzPts val="1800"/>
              <a:buChar char="•"/>
              <a:defRPr/>
            </a:lvl3pPr>
            <a:lvl4pPr marL="1828800" lvl="3" indent="-342900" algn="l">
              <a:spcBef>
                <a:spcPts val="360"/>
              </a:spcBef>
              <a:spcAft>
                <a:spcPct val="0"/>
              </a:spcAft>
              <a:buClr>
                <a:schemeClr val="dk1"/>
              </a:buClr>
              <a:buSzPts val="1800"/>
              <a:buChar char="–"/>
              <a:defRPr/>
            </a:lvl4pPr>
            <a:lvl5pPr marL="2286000" lvl="4" indent="-342900" algn="l">
              <a:spcBef>
                <a:spcPts val="360"/>
              </a:spcBef>
              <a:spcAft>
                <a:spcPct val="0"/>
              </a:spcAft>
              <a:buClr>
                <a:schemeClr val="dk1"/>
              </a:buClr>
              <a:buSzPts val="1800"/>
              <a:buChar char="»"/>
              <a:defRPr/>
            </a:lvl5pPr>
            <a:lvl6pPr marL="2743200" lvl="5" indent="-342900" algn="l">
              <a:spcBef>
                <a:spcPts val="360"/>
              </a:spcBef>
              <a:spcAft>
                <a:spcPct val="0"/>
              </a:spcAft>
              <a:buClr>
                <a:schemeClr val="dk1"/>
              </a:buClr>
              <a:buSzPts val="1800"/>
              <a:buChar char="•"/>
              <a:defRPr/>
            </a:lvl6pPr>
            <a:lvl7pPr marL="3200400" lvl="6" indent="-342900" algn="l">
              <a:spcBef>
                <a:spcPts val="360"/>
              </a:spcBef>
              <a:spcAft>
                <a:spcPct val="0"/>
              </a:spcAft>
              <a:buClr>
                <a:schemeClr val="dk1"/>
              </a:buClr>
              <a:buSzPts val="1800"/>
              <a:buChar char="•"/>
              <a:defRPr/>
            </a:lvl7pPr>
            <a:lvl8pPr marL="3657600" lvl="7" indent="-342900" algn="l">
              <a:spcBef>
                <a:spcPts val="360"/>
              </a:spcBef>
              <a:spcAft>
                <a:spcPct val="0"/>
              </a:spcAft>
              <a:buClr>
                <a:schemeClr val="dk1"/>
              </a:buClr>
              <a:buSzPts val="1800"/>
              <a:buChar char="•"/>
              <a:defRPr/>
            </a:lvl8pPr>
            <a:lvl9pPr marL="4114800" lvl="8" indent="-342900" algn="l">
              <a:spcBef>
                <a:spcPts val="360"/>
              </a:spcBef>
              <a:spcAft>
                <a:spcPct val="0"/>
              </a:spcAft>
              <a:buClr>
                <a:schemeClr val="dk1"/>
              </a:buClr>
              <a:buSzPts val="1800"/>
              <a:buChar char="•"/>
              <a:defRPr/>
            </a:lvl9pPr>
          </a:lstStyle>
          <a:p>
            <a:endParaRPr/>
          </a:p>
        </p:txBody>
      </p:sp>
      <p:sp>
        <p:nvSpPr>
          <p:cNvPr id="36" name="Google Shape;36;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7" name="Google Shape;37;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8" name="Google Shape;38;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
        <p:cNvGrpSpPr/>
        <p:nvPr/>
      </p:nvGrpSpPr>
      <p:grpSpPr>
        <a:xfrm>
          <a:off x="0" y="0"/>
          <a:ext cx="0" cy="0"/>
          <a:chOff x="0" y="0"/>
          <a:chExt cx="0" cy="0"/>
        </a:xfrm>
      </p:grpSpPr>
      <p:sp>
        <p:nvSpPr>
          <p:cNvPr id="40" name="Google Shape;40;p2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1" name="Google Shape;41;p2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ct val="0"/>
              </a:spcAft>
              <a:buClr>
                <a:srgbClr val="888888"/>
              </a:buClr>
              <a:buSzPts val="3200"/>
              <a:buNone/>
              <a:defRPr>
                <a:solidFill>
                  <a:srgbClr val="888888"/>
                </a:solidFill>
              </a:defRPr>
            </a:lvl1pPr>
            <a:lvl2pPr lvl="1" algn="ctr">
              <a:spcBef>
                <a:spcPts val="560"/>
              </a:spcBef>
              <a:spcAft>
                <a:spcPct val="0"/>
              </a:spcAft>
              <a:buClr>
                <a:srgbClr val="888888"/>
              </a:buClr>
              <a:buSzPts val="2800"/>
              <a:buNone/>
              <a:defRPr>
                <a:solidFill>
                  <a:srgbClr val="888888"/>
                </a:solidFill>
              </a:defRPr>
            </a:lvl2pPr>
            <a:lvl3pPr lvl="2" algn="ctr">
              <a:spcBef>
                <a:spcPts val="480"/>
              </a:spcBef>
              <a:spcAft>
                <a:spcPct val="0"/>
              </a:spcAft>
              <a:buClr>
                <a:srgbClr val="888888"/>
              </a:buClr>
              <a:buSzPts val="2400"/>
              <a:buNone/>
              <a:defRPr>
                <a:solidFill>
                  <a:srgbClr val="888888"/>
                </a:solidFill>
              </a:defRPr>
            </a:lvl3pPr>
            <a:lvl4pPr lvl="3" algn="ctr">
              <a:spcBef>
                <a:spcPts val="400"/>
              </a:spcBef>
              <a:spcAft>
                <a:spcPct val="0"/>
              </a:spcAft>
              <a:buClr>
                <a:srgbClr val="888888"/>
              </a:buClr>
              <a:buSzPts val="2000"/>
              <a:buNone/>
              <a:defRPr>
                <a:solidFill>
                  <a:srgbClr val="888888"/>
                </a:solidFill>
              </a:defRPr>
            </a:lvl4pPr>
            <a:lvl5pPr lvl="4" algn="ctr">
              <a:spcBef>
                <a:spcPts val="400"/>
              </a:spcBef>
              <a:spcAft>
                <a:spcPct val="0"/>
              </a:spcAft>
              <a:buClr>
                <a:srgbClr val="888888"/>
              </a:buClr>
              <a:buSzPts val="2000"/>
              <a:buNone/>
              <a:defRPr>
                <a:solidFill>
                  <a:srgbClr val="888888"/>
                </a:solidFill>
              </a:defRPr>
            </a:lvl5pPr>
            <a:lvl6pPr lvl="5" algn="ctr">
              <a:spcBef>
                <a:spcPts val="400"/>
              </a:spcBef>
              <a:spcAft>
                <a:spcPct val="0"/>
              </a:spcAft>
              <a:buClr>
                <a:srgbClr val="888888"/>
              </a:buClr>
              <a:buSzPts val="2000"/>
              <a:buNone/>
              <a:defRPr>
                <a:solidFill>
                  <a:srgbClr val="888888"/>
                </a:solidFill>
              </a:defRPr>
            </a:lvl6pPr>
            <a:lvl7pPr lvl="6" algn="ctr">
              <a:spcBef>
                <a:spcPts val="400"/>
              </a:spcBef>
              <a:spcAft>
                <a:spcPct val="0"/>
              </a:spcAft>
              <a:buClr>
                <a:srgbClr val="888888"/>
              </a:buClr>
              <a:buSzPts val="2000"/>
              <a:buNone/>
              <a:defRPr>
                <a:solidFill>
                  <a:srgbClr val="888888"/>
                </a:solidFill>
              </a:defRPr>
            </a:lvl7pPr>
            <a:lvl8pPr lvl="7" algn="ctr">
              <a:spcBef>
                <a:spcPts val="400"/>
              </a:spcBef>
              <a:spcAft>
                <a:spcPct val="0"/>
              </a:spcAft>
              <a:buClr>
                <a:srgbClr val="888888"/>
              </a:buClr>
              <a:buSzPts val="2000"/>
              <a:buNone/>
              <a:defRPr>
                <a:solidFill>
                  <a:srgbClr val="888888"/>
                </a:solidFill>
              </a:defRPr>
            </a:lvl8pPr>
            <a:lvl9pPr lvl="8" algn="ctr">
              <a:spcBef>
                <a:spcPts val="400"/>
              </a:spcBef>
              <a:spcAft>
                <a:spcPct val="0"/>
              </a:spcAft>
              <a:buClr>
                <a:srgbClr val="888888"/>
              </a:buClr>
              <a:buSzPts val="2000"/>
              <a:buNone/>
              <a:defRPr>
                <a:solidFill>
                  <a:srgbClr val="888888"/>
                </a:solidFill>
              </a:defRPr>
            </a:lvl9pPr>
          </a:lstStyle>
          <a:p>
            <a:endParaRPr/>
          </a:p>
        </p:txBody>
      </p:sp>
      <p:sp>
        <p:nvSpPr>
          <p:cNvPr id="42" name="Google Shape;4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3" name="Google Shape;4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4" name="Google Shape;4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ct val="0"/>
              </a:spcBef>
              <a:spcAft>
                <a:spcPct val="0"/>
              </a:spcAft>
              <a:buClr>
                <a:schemeClr val="dk1"/>
              </a:buClr>
              <a:buSzPts val="4000"/>
              <a:buFont typeface="Calibri"/>
              <a:buNone/>
              <a:defRPr sz="4000" b="1" cap="none"/>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7" name="Google Shape;47;p2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ct val="0"/>
              </a:spcAft>
              <a:buClr>
                <a:srgbClr val="888888"/>
              </a:buClr>
              <a:buSzPts val="2000"/>
              <a:buNone/>
              <a:defRPr sz="2000">
                <a:solidFill>
                  <a:srgbClr val="888888"/>
                </a:solidFill>
              </a:defRPr>
            </a:lvl1pPr>
            <a:lvl2pPr marL="914400" lvl="1" indent="-228600" algn="l">
              <a:spcBef>
                <a:spcPts val="360"/>
              </a:spcBef>
              <a:spcAft>
                <a:spcPct val="0"/>
              </a:spcAft>
              <a:buClr>
                <a:srgbClr val="888888"/>
              </a:buClr>
              <a:buSzPts val="1800"/>
              <a:buNone/>
              <a:defRPr sz="1800">
                <a:solidFill>
                  <a:srgbClr val="888888"/>
                </a:solidFill>
              </a:defRPr>
            </a:lvl2pPr>
            <a:lvl3pPr marL="1371600" lvl="2" indent="-228600" algn="l">
              <a:spcBef>
                <a:spcPts val="320"/>
              </a:spcBef>
              <a:spcAft>
                <a:spcPct val="0"/>
              </a:spcAft>
              <a:buClr>
                <a:srgbClr val="888888"/>
              </a:buClr>
              <a:buSzPts val="1600"/>
              <a:buNone/>
              <a:defRPr sz="1600">
                <a:solidFill>
                  <a:srgbClr val="888888"/>
                </a:solidFill>
              </a:defRPr>
            </a:lvl3pPr>
            <a:lvl4pPr marL="1828800" lvl="3" indent="-228600" algn="l">
              <a:spcBef>
                <a:spcPts val="280"/>
              </a:spcBef>
              <a:spcAft>
                <a:spcPct val="0"/>
              </a:spcAft>
              <a:buClr>
                <a:srgbClr val="888888"/>
              </a:buClr>
              <a:buSzPts val="1400"/>
              <a:buNone/>
              <a:defRPr sz="1400">
                <a:solidFill>
                  <a:srgbClr val="888888"/>
                </a:solidFill>
              </a:defRPr>
            </a:lvl4pPr>
            <a:lvl5pPr marL="2286000" lvl="4" indent="-228600" algn="l">
              <a:spcBef>
                <a:spcPts val="280"/>
              </a:spcBef>
              <a:spcAft>
                <a:spcPct val="0"/>
              </a:spcAft>
              <a:buClr>
                <a:srgbClr val="888888"/>
              </a:buClr>
              <a:buSzPts val="1400"/>
              <a:buNone/>
              <a:defRPr sz="1400">
                <a:solidFill>
                  <a:srgbClr val="888888"/>
                </a:solidFill>
              </a:defRPr>
            </a:lvl5pPr>
            <a:lvl6pPr marL="2743200" lvl="5" indent="-228600" algn="l">
              <a:spcBef>
                <a:spcPts val="280"/>
              </a:spcBef>
              <a:spcAft>
                <a:spcPct val="0"/>
              </a:spcAft>
              <a:buClr>
                <a:srgbClr val="888888"/>
              </a:buClr>
              <a:buSzPts val="1400"/>
              <a:buNone/>
              <a:defRPr sz="1400">
                <a:solidFill>
                  <a:srgbClr val="888888"/>
                </a:solidFill>
              </a:defRPr>
            </a:lvl6pPr>
            <a:lvl7pPr marL="3200400" lvl="6" indent="-228600" algn="l">
              <a:spcBef>
                <a:spcPts val="280"/>
              </a:spcBef>
              <a:spcAft>
                <a:spcPct val="0"/>
              </a:spcAft>
              <a:buClr>
                <a:srgbClr val="888888"/>
              </a:buClr>
              <a:buSzPts val="1400"/>
              <a:buNone/>
              <a:defRPr sz="1400">
                <a:solidFill>
                  <a:srgbClr val="888888"/>
                </a:solidFill>
              </a:defRPr>
            </a:lvl7pPr>
            <a:lvl8pPr marL="3657600" lvl="7" indent="-228600" algn="l">
              <a:spcBef>
                <a:spcPts val="280"/>
              </a:spcBef>
              <a:spcAft>
                <a:spcPct val="0"/>
              </a:spcAft>
              <a:buClr>
                <a:srgbClr val="888888"/>
              </a:buClr>
              <a:buSzPts val="1400"/>
              <a:buNone/>
              <a:defRPr sz="1400">
                <a:solidFill>
                  <a:srgbClr val="888888"/>
                </a:solidFill>
              </a:defRPr>
            </a:lvl8pPr>
            <a:lvl9pPr marL="4114800" lvl="8" indent="-228600" algn="l">
              <a:spcBef>
                <a:spcPts val="280"/>
              </a:spcBef>
              <a:spcAft>
                <a:spcPct val="0"/>
              </a:spcAft>
              <a:buClr>
                <a:srgbClr val="888888"/>
              </a:buClr>
              <a:buSzPts val="1400"/>
              <a:buNone/>
              <a:defRPr sz="1400">
                <a:solidFill>
                  <a:srgbClr val="888888"/>
                </a:solidFill>
              </a:defRPr>
            </a:lvl9pPr>
          </a:lstStyle>
          <a:p>
            <a:endParaRPr/>
          </a:p>
        </p:txBody>
      </p:sp>
      <p:sp>
        <p:nvSpPr>
          <p:cNvPr id="48" name="Google Shape;4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9" name="Google Shape;4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0" name="Google Shape;5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3" name="Google Shape;53;p2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ct val="0"/>
              </a:spcAft>
              <a:buClr>
                <a:schemeClr val="dk1"/>
              </a:buClr>
              <a:buSzPts val="2800"/>
              <a:buChar char="•"/>
              <a:defRPr sz="2800"/>
            </a:lvl1pPr>
            <a:lvl2pPr marL="914400" lvl="1" indent="-381000" algn="l">
              <a:spcBef>
                <a:spcPts val="480"/>
              </a:spcBef>
              <a:spcAft>
                <a:spcPct val="0"/>
              </a:spcAft>
              <a:buClr>
                <a:schemeClr val="dk1"/>
              </a:buClr>
              <a:buSzPts val="2400"/>
              <a:buChar char="–"/>
              <a:defRPr sz="2400"/>
            </a:lvl2pPr>
            <a:lvl3pPr marL="1371600" lvl="2" indent="-355600" algn="l">
              <a:spcBef>
                <a:spcPts val="400"/>
              </a:spcBef>
              <a:spcAft>
                <a:spcPct val="0"/>
              </a:spcAft>
              <a:buClr>
                <a:schemeClr val="dk1"/>
              </a:buClr>
              <a:buSzPts val="2000"/>
              <a:buChar char="•"/>
              <a:defRPr sz="2000"/>
            </a:lvl3pPr>
            <a:lvl4pPr marL="1828800" lvl="3" indent="-342900" algn="l">
              <a:spcBef>
                <a:spcPts val="360"/>
              </a:spcBef>
              <a:spcAft>
                <a:spcPct val="0"/>
              </a:spcAft>
              <a:buClr>
                <a:schemeClr val="dk1"/>
              </a:buClr>
              <a:buSzPts val="1800"/>
              <a:buChar char="–"/>
              <a:defRPr sz="1800"/>
            </a:lvl4pPr>
            <a:lvl5pPr marL="2286000" lvl="4" indent="-342900" algn="l">
              <a:spcBef>
                <a:spcPts val="360"/>
              </a:spcBef>
              <a:spcAft>
                <a:spcPct val="0"/>
              </a:spcAft>
              <a:buClr>
                <a:schemeClr val="dk1"/>
              </a:buClr>
              <a:buSzPts val="1800"/>
              <a:buChar char="»"/>
              <a:defRPr sz="1800"/>
            </a:lvl5pPr>
            <a:lvl6pPr marL="2743200" lvl="5" indent="-342900" algn="l">
              <a:spcBef>
                <a:spcPts val="360"/>
              </a:spcBef>
              <a:spcAft>
                <a:spcPct val="0"/>
              </a:spcAft>
              <a:buClr>
                <a:schemeClr val="dk1"/>
              </a:buClr>
              <a:buSzPts val="1800"/>
              <a:buChar char="•"/>
              <a:defRPr sz="1800"/>
            </a:lvl6pPr>
            <a:lvl7pPr marL="3200400" lvl="6" indent="-342900" algn="l">
              <a:spcBef>
                <a:spcPts val="360"/>
              </a:spcBef>
              <a:spcAft>
                <a:spcPct val="0"/>
              </a:spcAft>
              <a:buClr>
                <a:schemeClr val="dk1"/>
              </a:buClr>
              <a:buSzPts val="1800"/>
              <a:buChar char="•"/>
              <a:defRPr sz="1800"/>
            </a:lvl7pPr>
            <a:lvl8pPr marL="3657600" lvl="7" indent="-342900" algn="l">
              <a:spcBef>
                <a:spcPts val="360"/>
              </a:spcBef>
              <a:spcAft>
                <a:spcPct val="0"/>
              </a:spcAft>
              <a:buClr>
                <a:schemeClr val="dk1"/>
              </a:buClr>
              <a:buSzPts val="1800"/>
              <a:buChar char="•"/>
              <a:defRPr sz="1800"/>
            </a:lvl8pPr>
            <a:lvl9pPr marL="4114800" lvl="8" indent="-342900" algn="l">
              <a:spcBef>
                <a:spcPts val="360"/>
              </a:spcBef>
              <a:spcAft>
                <a:spcPct val="0"/>
              </a:spcAft>
              <a:buClr>
                <a:schemeClr val="dk1"/>
              </a:buClr>
              <a:buSzPts val="1800"/>
              <a:buChar char="•"/>
              <a:defRPr sz="1800"/>
            </a:lvl9pPr>
          </a:lstStyle>
          <a:p>
            <a:endParaRPr/>
          </a:p>
        </p:txBody>
      </p:sp>
      <p:sp>
        <p:nvSpPr>
          <p:cNvPr id="54" name="Google Shape;54;p2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ct val="0"/>
              </a:spcAft>
              <a:buClr>
                <a:schemeClr val="dk1"/>
              </a:buClr>
              <a:buSzPts val="2800"/>
              <a:buChar char="•"/>
              <a:defRPr sz="2800"/>
            </a:lvl1pPr>
            <a:lvl2pPr marL="914400" lvl="1" indent="-381000" algn="l">
              <a:spcBef>
                <a:spcPts val="480"/>
              </a:spcBef>
              <a:spcAft>
                <a:spcPct val="0"/>
              </a:spcAft>
              <a:buClr>
                <a:schemeClr val="dk1"/>
              </a:buClr>
              <a:buSzPts val="2400"/>
              <a:buChar char="–"/>
              <a:defRPr sz="2400"/>
            </a:lvl2pPr>
            <a:lvl3pPr marL="1371600" lvl="2" indent="-355600" algn="l">
              <a:spcBef>
                <a:spcPts val="400"/>
              </a:spcBef>
              <a:spcAft>
                <a:spcPct val="0"/>
              </a:spcAft>
              <a:buClr>
                <a:schemeClr val="dk1"/>
              </a:buClr>
              <a:buSzPts val="2000"/>
              <a:buChar char="•"/>
              <a:defRPr sz="2000"/>
            </a:lvl3pPr>
            <a:lvl4pPr marL="1828800" lvl="3" indent="-342900" algn="l">
              <a:spcBef>
                <a:spcPts val="360"/>
              </a:spcBef>
              <a:spcAft>
                <a:spcPct val="0"/>
              </a:spcAft>
              <a:buClr>
                <a:schemeClr val="dk1"/>
              </a:buClr>
              <a:buSzPts val="1800"/>
              <a:buChar char="–"/>
              <a:defRPr sz="1800"/>
            </a:lvl4pPr>
            <a:lvl5pPr marL="2286000" lvl="4" indent="-342900" algn="l">
              <a:spcBef>
                <a:spcPts val="360"/>
              </a:spcBef>
              <a:spcAft>
                <a:spcPct val="0"/>
              </a:spcAft>
              <a:buClr>
                <a:schemeClr val="dk1"/>
              </a:buClr>
              <a:buSzPts val="1800"/>
              <a:buChar char="»"/>
              <a:defRPr sz="1800"/>
            </a:lvl5pPr>
            <a:lvl6pPr marL="2743200" lvl="5" indent="-342900" algn="l">
              <a:spcBef>
                <a:spcPts val="360"/>
              </a:spcBef>
              <a:spcAft>
                <a:spcPct val="0"/>
              </a:spcAft>
              <a:buClr>
                <a:schemeClr val="dk1"/>
              </a:buClr>
              <a:buSzPts val="1800"/>
              <a:buChar char="•"/>
              <a:defRPr sz="1800"/>
            </a:lvl6pPr>
            <a:lvl7pPr marL="3200400" lvl="6" indent="-342900" algn="l">
              <a:spcBef>
                <a:spcPts val="360"/>
              </a:spcBef>
              <a:spcAft>
                <a:spcPct val="0"/>
              </a:spcAft>
              <a:buClr>
                <a:schemeClr val="dk1"/>
              </a:buClr>
              <a:buSzPts val="1800"/>
              <a:buChar char="•"/>
              <a:defRPr sz="1800"/>
            </a:lvl7pPr>
            <a:lvl8pPr marL="3657600" lvl="7" indent="-342900" algn="l">
              <a:spcBef>
                <a:spcPts val="360"/>
              </a:spcBef>
              <a:spcAft>
                <a:spcPct val="0"/>
              </a:spcAft>
              <a:buClr>
                <a:schemeClr val="dk1"/>
              </a:buClr>
              <a:buSzPts val="1800"/>
              <a:buChar char="•"/>
              <a:defRPr sz="1800"/>
            </a:lvl8pPr>
            <a:lvl9pPr marL="4114800" lvl="8" indent="-342900" algn="l">
              <a:spcBef>
                <a:spcPts val="360"/>
              </a:spcBef>
              <a:spcAft>
                <a:spcPct val="0"/>
              </a:spcAft>
              <a:buClr>
                <a:schemeClr val="dk1"/>
              </a:buClr>
              <a:buSzPts val="1800"/>
              <a:buChar char="•"/>
              <a:defRPr sz="1800"/>
            </a:lvl9pPr>
          </a:lstStyle>
          <a:p>
            <a:endParaRPr/>
          </a:p>
        </p:txBody>
      </p:sp>
      <p:sp>
        <p:nvSpPr>
          <p:cNvPr id="55" name="Google Shape;5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6" name="Google Shape;5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7" name="Google Shape;5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4400"/>
              <a:buFont typeface="Calibri"/>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0" name="Google Shape;60;p2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ct val="0"/>
              </a:spcAft>
              <a:buClr>
                <a:schemeClr val="dk1"/>
              </a:buClr>
              <a:buSzPts val="2400"/>
              <a:buNone/>
              <a:defRPr sz="2400" b="1"/>
            </a:lvl1pPr>
            <a:lvl2pPr marL="914400" lvl="1" indent="-228600" algn="l">
              <a:spcBef>
                <a:spcPts val="400"/>
              </a:spcBef>
              <a:spcAft>
                <a:spcPct val="0"/>
              </a:spcAft>
              <a:buClr>
                <a:schemeClr val="dk1"/>
              </a:buClr>
              <a:buSzPts val="2000"/>
              <a:buNone/>
              <a:defRPr sz="2000" b="1"/>
            </a:lvl2pPr>
            <a:lvl3pPr marL="1371600" lvl="2" indent="-228600" algn="l">
              <a:spcBef>
                <a:spcPts val="360"/>
              </a:spcBef>
              <a:spcAft>
                <a:spcPct val="0"/>
              </a:spcAft>
              <a:buClr>
                <a:schemeClr val="dk1"/>
              </a:buClr>
              <a:buSzPts val="1800"/>
              <a:buNone/>
              <a:defRPr sz="1800" b="1"/>
            </a:lvl3pPr>
            <a:lvl4pPr marL="1828800" lvl="3" indent="-228600" algn="l">
              <a:spcBef>
                <a:spcPts val="320"/>
              </a:spcBef>
              <a:spcAft>
                <a:spcPct val="0"/>
              </a:spcAft>
              <a:buClr>
                <a:schemeClr val="dk1"/>
              </a:buClr>
              <a:buSzPts val="1600"/>
              <a:buNone/>
              <a:defRPr sz="1600" b="1"/>
            </a:lvl4pPr>
            <a:lvl5pPr marL="2286000" lvl="4" indent="-228600" algn="l">
              <a:spcBef>
                <a:spcPts val="320"/>
              </a:spcBef>
              <a:spcAft>
                <a:spcPct val="0"/>
              </a:spcAft>
              <a:buClr>
                <a:schemeClr val="dk1"/>
              </a:buClr>
              <a:buSzPts val="1600"/>
              <a:buNone/>
              <a:defRPr sz="1600" b="1"/>
            </a:lvl5pPr>
            <a:lvl6pPr marL="2743200" lvl="5" indent="-228600" algn="l">
              <a:spcBef>
                <a:spcPts val="320"/>
              </a:spcBef>
              <a:spcAft>
                <a:spcPct val="0"/>
              </a:spcAft>
              <a:buClr>
                <a:schemeClr val="dk1"/>
              </a:buClr>
              <a:buSzPts val="1600"/>
              <a:buNone/>
              <a:defRPr sz="1600" b="1"/>
            </a:lvl6pPr>
            <a:lvl7pPr marL="3200400" lvl="6" indent="-228600" algn="l">
              <a:spcBef>
                <a:spcPts val="320"/>
              </a:spcBef>
              <a:spcAft>
                <a:spcPct val="0"/>
              </a:spcAft>
              <a:buClr>
                <a:schemeClr val="dk1"/>
              </a:buClr>
              <a:buSzPts val="1600"/>
              <a:buNone/>
              <a:defRPr sz="1600" b="1"/>
            </a:lvl7pPr>
            <a:lvl8pPr marL="3657600" lvl="7" indent="-228600" algn="l">
              <a:spcBef>
                <a:spcPts val="320"/>
              </a:spcBef>
              <a:spcAft>
                <a:spcPct val="0"/>
              </a:spcAft>
              <a:buClr>
                <a:schemeClr val="dk1"/>
              </a:buClr>
              <a:buSzPts val="1600"/>
              <a:buNone/>
              <a:defRPr sz="1600" b="1"/>
            </a:lvl8pPr>
            <a:lvl9pPr marL="4114800" lvl="8" indent="-228600" algn="l">
              <a:spcBef>
                <a:spcPts val="320"/>
              </a:spcBef>
              <a:spcAft>
                <a:spcPct val="0"/>
              </a:spcAft>
              <a:buClr>
                <a:schemeClr val="dk1"/>
              </a:buClr>
              <a:buSzPts val="1600"/>
              <a:buNone/>
              <a:defRPr sz="1600" b="1"/>
            </a:lvl9pPr>
          </a:lstStyle>
          <a:p>
            <a:endParaRPr/>
          </a:p>
        </p:txBody>
      </p:sp>
      <p:sp>
        <p:nvSpPr>
          <p:cNvPr id="61" name="Google Shape;61;p2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ct val="0"/>
              </a:spcAft>
              <a:buClr>
                <a:schemeClr val="dk1"/>
              </a:buClr>
              <a:buSzPts val="2400"/>
              <a:buChar char="•"/>
              <a:defRPr sz="2400"/>
            </a:lvl1pPr>
            <a:lvl2pPr marL="914400" lvl="1" indent="-355600" algn="l">
              <a:spcBef>
                <a:spcPts val="400"/>
              </a:spcBef>
              <a:spcAft>
                <a:spcPct val="0"/>
              </a:spcAft>
              <a:buClr>
                <a:schemeClr val="dk1"/>
              </a:buClr>
              <a:buSzPts val="2000"/>
              <a:buChar char="–"/>
              <a:defRPr sz="2000"/>
            </a:lvl2pPr>
            <a:lvl3pPr marL="1371600" lvl="2" indent="-342900" algn="l">
              <a:spcBef>
                <a:spcPts val="360"/>
              </a:spcBef>
              <a:spcAft>
                <a:spcPct val="0"/>
              </a:spcAft>
              <a:buClr>
                <a:schemeClr val="dk1"/>
              </a:buClr>
              <a:buSzPts val="1800"/>
              <a:buChar char="•"/>
              <a:defRPr sz="1800"/>
            </a:lvl3pPr>
            <a:lvl4pPr marL="1828800" lvl="3" indent="-330200" algn="l">
              <a:spcBef>
                <a:spcPts val="320"/>
              </a:spcBef>
              <a:spcAft>
                <a:spcPct val="0"/>
              </a:spcAft>
              <a:buClr>
                <a:schemeClr val="dk1"/>
              </a:buClr>
              <a:buSzPts val="1600"/>
              <a:buChar char="–"/>
              <a:defRPr sz="1600"/>
            </a:lvl4pPr>
            <a:lvl5pPr marL="2286000" lvl="4" indent="-330200" algn="l">
              <a:spcBef>
                <a:spcPts val="320"/>
              </a:spcBef>
              <a:spcAft>
                <a:spcPct val="0"/>
              </a:spcAft>
              <a:buClr>
                <a:schemeClr val="dk1"/>
              </a:buClr>
              <a:buSzPts val="1600"/>
              <a:buChar char="»"/>
              <a:defRPr sz="1600"/>
            </a:lvl5pPr>
            <a:lvl6pPr marL="2743200" lvl="5" indent="-330200" algn="l">
              <a:spcBef>
                <a:spcPts val="320"/>
              </a:spcBef>
              <a:spcAft>
                <a:spcPct val="0"/>
              </a:spcAft>
              <a:buClr>
                <a:schemeClr val="dk1"/>
              </a:buClr>
              <a:buSzPts val="1600"/>
              <a:buChar char="•"/>
              <a:defRPr sz="1600"/>
            </a:lvl6pPr>
            <a:lvl7pPr marL="3200400" lvl="6" indent="-330200" algn="l">
              <a:spcBef>
                <a:spcPts val="320"/>
              </a:spcBef>
              <a:spcAft>
                <a:spcPct val="0"/>
              </a:spcAft>
              <a:buClr>
                <a:schemeClr val="dk1"/>
              </a:buClr>
              <a:buSzPts val="1600"/>
              <a:buChar char="•"/>
              <a:defRPr sz="1600"/>
            </a:lvl7pPr>
            <a:lvl8pPr marL="3657600" lvl="7" indent="-330200" algn="l">
              <a:spcBef>
                <a:spcPts val="320"/>
              </a:spcBef>
              <a:spcAft>
                <a:spcPct val="0"/>
              </a:spcAft>
              <a:buClr>
                <a:schemeClr val="dk1"/>
              </a:buClr>
              <a:buSzPts val="1600"/>
              <a:buChar char="•"/>
              <a:defRPr sz="1600"/>
            </a:lvl8pPr>
            <a:lvl9pPr marL="4114800" lvl="8" indent="-330200" algn="l">
              <a:spcBef>
                <a:spcPts val="320"/>
              </a:spcBef>
              <a:spcAft>
                <a:spcPct val="0"/>
              </a:spcAft>
              <a:buClr>
                <a:schemeClr val="dk1"/>
              </a:buClr>
              <a:buSzPts val="1600"/>
              <a:buChar char="•"/>
              <a:defRPr sz="1600"/>
            </a:lvl9pPr>
          </a:lstStyle>
          <a:p>
            <a:endParaRPr/>
          </a:p>
        </p:txBody>
      </p:sp>
      <p:sp>
        <p:nvSpPr>
          <p:cNvPr id="62" name="Google Shape;62;p2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ct val="0"/>
              </a:spcAft>
              <a:buClr>
                <a:schemeClr val="dk1"/>
              </a:buClr>
              <a:buSzPts val="2400"/>
              <a:buNone/>
              <a:defRPr sz="2400" b="1"/>
            </a:lvl1pPr>
            <a:lvl2pPr marL="914400" lvl="1" indent="-228600" algn="l">
              <a:spcBef>
                <a:spcPts val="400"/>
              </a:spcBef>
              <a:spcAft>
                <a:spcPct val="0"/>
              </a:spcAft>
              <a:buClr>
                <a:schemeClr val="dk1"/>
              </a:buClr>
              <a:buSzPts val="2000"/>
              <a:buNone/>
              <a:defRPr sz="2000" b="1"/>
            </a:lvl2pPr>
            <a:lvl3pPr marL="1371600" lvl="2" indent="-228600" algn="l">
              <a:spcBef>
                <a:spcPts val="360"/>
              </a:spcBef>
              <a:spcAft>
                <a:spcPct val="0"/>
              </a:spcAft>
              <a:buClr>
                <a:schemeClr val="dk1"/>
              </a:buClr>
              <a:buSzPts val="1800"/>
              <a:buNone/>
              <a:defRPr sz="1800" b="1"/>
            </a:lvl3pPr>
            <a:lvl4pPr marL="1828800" lvl="3" indent="-228600" algn="l">
              <a:spcBef>
                <a:spcPts val="320"/>
              </a:spcBef>
              <a:spcAft>
                <a:spcPct val="0"/>
              </a:spcAft>
              <a:buClr>
                <a:schemeClr val="dk1"/>
              </a:buClr>
              <a:buSzPts val="1600"/>
              <a:buNone/>
              <a:defRPr sz="1600" b="1"/>
            </a:lvl4pPr>
            <a:lvl5pPr marL="2286000" lvl="4" indent="-228600" algn="l">
              <a:spcBef>
                <a:spcPts val="320"/>
              </a:spcBef>
              <a:spcAft>
                <a:spcPct val="0"/>
              </a:spcAft>
              <a:buClr>
                <a:schemeClr val="dk1"/>
              </a:buClr>
              <a:buSzPts val="1600"/>
              <a:buNone/>
              <a:defRPr sz="1600" b="1"/>
            </a:lvl5pPr>
            <a:lvl6pPr marL="2743200" lvl="5" indent="-228600" algn="l">
              <a:spcBef>
                <a:spcPts val="320"/>
              </a:spcBef>
              <a:spcAft>
                <a:spcPct val="0"/>
              </a:spcAft>
              <a:buClr>
                <a:schemeClr val="dk1"/>
              </a:buClr>
              <a:buSzPts val="1600"/>
              <a:buNone/>
              <a:defRPr sz="1600" b="1"/>
            </a:lvl6pPr>
            <a:lvl7pPr marL="3200400" lvl="6" indent="-228600" algn="l">
              <a:spcBef>
                <a:spcPts val="320"/>
              </a:spcBef>
              <a:spcAft>
                <a:spcPct val="0"/>
              </a:spcAft>
              <a:buClr>
                <a:schemeClr val="dk1"/>
              </a:buClr>
              <a:buSzPts val="1600"/>
              <a:buNone/>
              <a:defRPr sz="1600" b="1"/>
            </a:lvl7pPr>
            <a:lvl8pPr marL="3657600" lvl="7" indent="-228600" algn="l">
              <a:spcBef>
                <a:spcPts val="320"/>
              </a:spcBef>
              <a:spcAft>
                <a:spcPct val="0"/>
              </a:spcAft>
              <a:buClr>
                <a:schemeClr val="dk1"/>
              </a:buClr>
              <a:buSzPts val="1600"/>
              <a:buNone/>
              <a:defRPr sz="1600" b="1"/>
            </a:lvl8pPr>
            <a:lvl9pPr marL="4114800" lvl="8" indent="-228600" algn="l">
              <a:spcBef>
                <a:spcPts val="320"/>
              </a:spcBef>
              <a:spcAft>
                <a:spcPct val="0"/>
              </a:spcAft>
              <a:buClr>
                <a:schemeClr val="dk1"/>
              </a:buClr>
              <a:buSzPts val="1600"/>
              <a:buNone/>
              <a:defRPr sz="1600" b="1"/>
            </a:lvl9pPr>
          </a:lstStyle>
          <a:p>
            <a:endParaRPr/>
          </a:p>
        </p:txBody>
      </p:sp>
      <p:sp>
        <p:nvSpPr>
          <p:cNvPr id="63" name="Google Shape;63;p2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ct val="0"/>
              </a:spcAft>
              <a:buClr>
                <a:schemeClr val="dk1"/>
              </a:buClr>
              <a:buSzPts val="2400"/>
              <a:buChar char="•"/>
              <a:defRPr sz="2400"/>
            </a:lvl1pPr>
            <a:lvl2pPr marL="914400" lvl="1" indent="-355600" algn="l">
              <a:spcBef>
                <a:spcPts val="400"/>
              </a:spcBef>
              <a:spcAft>
                <a:spcPct val="0"/>
              </a:spcAft>
              <a:buClr>
                <a:schemeClr val="dk1"/>
              </a:buClr>
              <a:buSzPts val="2000"/>
              <a:buChar char="–"/>
              <a:defRPr sz="2000"/>
            </a:lvl2pPr>
            <a:lvl3pPr marL="1371600" lvl="2" indent="-342900" algn="l">
              <a:spcBef>
                <a:spcPts val="360"/>
              </a:spcBef>
              <a:spcAft>
                <a:spcPct val="0"/>
              </a:spcAft>
              <a:buClr>
                <a:schemeClr val="dk1"/>
              </a:buClr>
              <a:buSzPts val="1800"/>
              <a:buChar char="•"/>
              <a:defRPr sz="1800"/>
            </a:lvl3pPr>
            <a:lvl4pPr marL="1828800" lvl="3" indent="-330200" algn="l">
              <a:spcBef>
                <a:spcPts val="320"/>
              </a:spcBef>
              <a:spcAft>
                <a:spcPct val="0"/>
              </a:spcAft>
              <a:buClr>
                <a:schemeClr val="dk1"/>
              </a:buClr>
              <a:buSzPts val="1600"/>
              <a:buChar char="–"/>
              <a:defRPr sz="1600"/>
            </a:lvl4pPr>
            <a:lvl5pPr marL="2286000" lvl="4" indent="-330200" algn="l">
              <a:spcBef>
                <a:spcPts val="320"/>
              </a:spcBef>
              <a:spcAft>
                <a:spcPct val="0"/>
              </a:spcAft>
              <a:buClr>
                <a:schemeClr val="dk1"/>
              </a:buClr>
              <a:buSzPts val="1600"/>
              <a:buChar char="»"/>
              <a:defRPr sz="1600"/>
            </a:lvl5pPr>
            <a:lvl6pPr marL="2743200" lvl="5" indent="-330200" algn="l">
              <a:spcBef>
                <a:spcPts val="320"/>
              </a:spcBef>
              <a:spcAft>
                <a:spcPct val="0"/>
              </a:spcAft>
              <a:buClr>
                <a:schemeClr val="dk1"/>
              </a:buClr>
              <a:buSzPts val="1600"/>
              <a:buChar char="•"/>
              <a:defRPr sz="1600"/>
            </a:lvl6pPr>
            <a:lvl7pPr marL="3200400" lvl="6" indent="-330200" algn="l">
              <a:spcBef>
                <a:spcPts val="320"/>
              </a:spcBef>
              <a:spcAft>
                <a:spcPct val="0"/>
              </a:spcAft>
              <a:buClr>
                <a:schemeClr val="dk1"/>
              </a:buClr>
              <a:buSzPts val="1600"/>
              <a:buChar char="•"/>
              <a:defRPr sz="1600"/>
            </a:lvl7pPr>
            <a:lvl8pPr marL="3657600" lvl="7" indent="-330200" algn="l">
              <a:spcBef>
                <a:spcPts val="320"/>
              </a:spcBef>
              <a:spcAft>
                <a:spcPct val="0"/>
              </a:spcAft>
              <a:buClr>
                <a:schemeClr val="dk1"/>
              </a:buClr>
              <a:buSzPts val="1600"/>
              <a:buChar char="•"/>
              <a:defRPr sz="1600"/>
            </a:lvl8pPr>
            <a:lvl9pPr marL="4114800" lvl="8" indent="-330200" algn="l">
              <a:spcBef>
                <a:spcPts val="320"/>
              </a:spcBef>
              <a:spcAft>
                <a:spcPct val="0"/>
              </a:spcAft>
              <a:buClr>
                <a:schemeClr val="dk1"/>
              </a:buClr>
              <a:buSzPts val="1600"/>
              <a:buChar char="•"/>
              <a:defRPr sz="1600"/>
            </a:lvl9pPr>
          </a:lstStyle>
          <a:p>
            <a:endParaRPr/>
          </a:p>
        </p:txBody>
      </p:sp>
      <p:sp>
        <p:nvSpPr>
          <p:cNvPr id="64" name="Google Shape;64;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5" name="Google Shape;65;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9" name="Google Shape;69;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0" name="Google Shape;70;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1" name="Google Shape;71;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x-none"/>
              <a:t>‹#›</a:t>
            </a:fld>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11" name="Google Shape;11;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ct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ct val="0"/>
              </a:spcBef>
              <a:spcAft>
                <a:spcPct val="0"/>
              </a:spcAft>
              <a:buSzPts val="1400"/>
              <a:buNone/>
              <a:defRPr sz="1200" b="0" i="0" u="none" strike="noStrike" cap="none">
                <a:solidFill>
                  <a:srgbClr val="888888"/>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ct val="0"/>
              </a:spcBef>
              <a:spcAft>
                <a:spcPct val="0"/>
              </a:spcAft>
              <a:buSzPts val="1400"/>
              <a:buNone/>
              <a:defRPr sz="1200" b="0" i="0" u="none" strike="noStrike" cap="none">
                <a:solidFill>
                  <a:srgbClr val="888888"/>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ct val="0"/>
              </a:spcBef>
              <a:buNone/>
              <a:defRPr sz="1200" b="0" i="0" u="none" strike="noStrike" cap="none">
                <a:solidFill>
                  <a:srgbClr val="888888"/>
                </a:solidFill>
                <a:latin typeface="Calibri"/>
                <a:ea typeface="Calibri"/>
                <a:cs typeface="Calibri"/>
                <a:sym typeface="Calibri"/>
              </a:defRPr>
            </a:lvl1pPr>
            <a:lvl2pPr marL="0" marR="0" lvl="1" indent="0" algn="r" rtl="0">
              <a:spcBef>
                <a:spcPct val="0"/>
              </a:spcBef>
              <a:buNone/>
              <a:defRPr sz="1200" b="0" i="0" u="none" strike="noStrike" cap="none">
                <a:solidFill>
                  <a:srgbClr val="888888"/>
                </a:solidFill>
                <a:latin typeface="Calibri"/>
                <a:ea typeface="Calibri"/>
                <a:cs typeface="Calibri"/>
                <a:sym typeface="Calibri"/>
              </a:defRPr>
            </a:lvl2pPr>
            <a:lvl3pPr marL="0" marR="0" lvl="2" indent="0" algn="r" rtl="0">
              <a:spcBef>
                <a:spcPct val="0"/>
              </a:spcBef>
              <a:buNone/>
              <a:defRPr sz="1200" b="0" i="0" u="none" strike="noStrike" cap="none">
                <a:solidFill>
                  <a:srgbClr val="888888"/>
                </a:solidFill>
                <a:latin typeface="Calibri"/>
                <a:ea typeface="Calibri"/>
                <a:cs typeface="Calibri"/>
                <a:sym typeface="Calibri"/>
              </a:defRPr>
            </a:lvl3pPr>
            <a:lvl4pPr marL="0" marR="0" lvl="3" indent="0" algn="r" rtl="0">
              <a:spcBef>
                <a:spcPct val="0"/>
              </a:spcBef>
              <a:buNone/>
              <a:defRPr sz="1200" b="0" i="0" u="none" strike="noStrike" cap="none">
                <a:solidFill>
                  <a:srgbClr val="888888"/>
                </a:solidFill>
                <a:latin typeface="Calibri"/>
                <a:ea typeface="Calibri"/>
                <a:cs typeface="Calibri"/>
                <a:sym typeface="Calibri"/>
              </a:defRPr>
            </a:lvl4pPr>
            <a:lvl5pPr marL="0" marR="0" lvl="4" indent="0" algn="r" rtl="0">
              <a:spcBef>
                <a:spcPct val="0"/>
              </a:spcBef>
              <a:buNone/>
              <a:defRPr sz="1200" b="0" i="0" u="none" strike="noStrike" cap="none">
                <a:solidFill>
                  <a:srgbClr val="888888"/>
                </a:solidFill>
                <a:latin typeface="Calibri"/>
                <a:ea typeface="Calibri"/>
                <a:cs typeface="Calibri"/>
                <a:sym typeface="Calibri"/>
              </a:defRPr>
            </a:lvl5pPr>
            <a:lvl6pPr marL="0" marR="0" lvl="5" indent="0" algn="r" rtl="0">
              <a:spcBef>
                <a:spcPct val="0"/>
              </a:spcBef>
              <a:buNone/>
              <a:defRPr sz="1200" b="0" i="0" u="none" strike="noStrike" cap="none">
                <a:solidFill>
                  <a:srgbClr val="888888"/>
                </a:solidFill>
                <a:latin typeface="Calibri"/>
                <a:ea typeface="Calibri"/>
                <a:cs typeface="Calibri"/>
                <a:sym typeface="Calibri"/>
              </a:defRPr>
            </a:lvl6pPr>
            <a:lvl7pPr marL="0" marR="0" lvl="6" indent="0" algn="r" rtl="0">
              <a:spcBef>
                <a:spcPct val="0"/>
              </a:spcBef>
              <a:buNone/>
              <a:defRPr sz="1200" b="0" i="0" u="none" strike="noStrike" cap="none">
                <a:solidFill>
                  <a:srgbClr val="888888"/>
                </a:solidFill>
                <a:latin typeface="Calibri"/>
                <a:ea typeface="Calibri"/>
                <a:cs typeface="Calibri"/>
                <a:sym typeface="Calibri"/>
              </a:defRPr>
            </a:lvl7pPr>
            <a:lvl8pPr marL="0" marR="0" lvl="7" indent="0" algn="r" rtl="0">
              <a:spcBef>
                <a:spcPct val="0"/>
              </a:spcBef>
              <a:buNone/>
              <a:defRPr sz="1200" b="0" i="0" u="none" strike="noStrike" cap="none">
                <a:solidFill>
                  <a:srgbClr val="888888"/>
                </a:solidFill>
                <a:latin typeface="Calibri"/>
                <a:ea typeface="Calibri"/>
                <a:cs typeface="Calibri"/>
                <a:sym typeface="Calibri"/>
              </a:defRPr>
            </a:lvl8pPr>
            <a:lvl9pPr marL="0" marR="0" lvl="8" indent="0" algn="r" rtl="0">
              <a:spcBef>
                <a:spcPct val="0"/>
              </a:spcBef>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x-non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27.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jpe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48.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jpe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jpe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48.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jpe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48.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5.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e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jpeg"/><Relationship Id="rId7"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youtu.be/VuPQPZ7XUCM?si=ZfQuPXfbwqQ1C5qE&amp;t=42"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youtube.com/watch?v=7jZVCvbZdxQ&amp;ab_channel=%D7%94%D7%AA%D7%A2%D7%A9%D7%99%D7%99%D7%94%D7%94%D7%90%D7%95%D7%95%D7%99%D7%A8%D7%99%D7%AA%D7%9C%D7%99%D7%A9%D7%A8%D7%90%D7%9CIAI"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jpe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48.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63.png"/><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youtube.com/watch?v=06ebUKTsOso"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jpg"/><Relationship Id="rId4" Type="http://schemas.openxmlformats.org/officeDocument/2006/relationships/image" Target="../media/image66.jp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4.png"/><Relationship Id="rId18" Type="http://schemas.openxmlformats.org/officeDocument/2006/relationships/image" Target="../media/image77.png"/><Relationship Id="rId3" Type="http://schemas.openxmlformats.org/officeDocument/2006/relationships/image" Target="../media/image69.png"/><Relationship Id="rId21" Type="http://schemas.openxmlformats.org/officeDocument/2006/relationships/image" Target="../media/image45.svg"/><Relationship Id="rId7" Type="http://schemas.openxmlformats.org/officeDocument/2006/relationships/image" Target="../media/image70.png"/><Relationship Id="rId12" Type="http://schemas.openxmlformats.org/officeDocument/2006/relationships/image" Target="../media/image36.svg"/><Relationship Id="rId17" Type="http://schemas.openxmlformats.org/officeDocument/2006/relationships/image" Target="../media/image41.svg"/><Relationship Id="rId2" Type="http://schemas.openxmlformats.org/officeDocument/2006/relationships/image" Target="../media/image3.jpeg"/><Relationship Id="rId16" Type="http://schemas.openxmlformats.org/officeDocument/2006/relationships/image" Target="../media/image76.png"/><Relationship Id="rId20"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73.png"/><Relationship Id="rId5" Type="http://schemas.openxmlformats.org/officeDocument/2006/relationships/image" Target="../media/image6.png"/><Relationship Id="rId15" Type="http://schemas.openxmlformats.org/officeDocument/2006/relationships/image" Target="../media/image39.svg"/><Relationship Id="rId10" Type="http://schemas.openxmlformats.org/officeDocument/2006/relationships/image" Target="../media/image34.svg"/><Relationship Id="rId19" Type="http://schemas.openxmlformats.org/officeDocument/2006/relationships/image" Target="../media/image43.svg"/><Relationship Id="rId4" Type="http://schemas.microsoft.com/office/2007/relationships/hdphoto" Target="../media/hdphoto3.wdp"/><Relationship Id="rId9" Type="http://schemas.openxmlformats.org/officeDocument/2006/relationships/image" Target="../media/image72.png"/><Relationship Id="rId14" Type="http://schemas.openxmlformats.org/officeDocument/2006/relationships/image" Target="../media/image75.png"/></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jpeg"/><Relationship Id="rId7" Type="http://schemas.openxmlformats.org/officeDocument/2006/relationships/image" Target="../media/image80.png"/><Relationship Id="rId12"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9.png"/><Relationship Id="rId11" Type="http://schemas.openxmlformats.org/officeDocument/2006/relationships/image" Target="../media/image81.png"/><Relationship Id="rId5" Type="http://schemas.openxmlformats.org/officeDocument/2006/relationships/image" Target="../media/image380.png"/><Relationship Id="rId10" Type="http://schemas.openxmlformats.org/officeDocument/2006/relationships/image" Target="../media/image7.png"/><Relationship Id="rId4" Type="http://schemas.openxmlformats.org/officeDocument/2006/relationships/customXml" Target="../ink/ink1.xml"/><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87.jpeg"/><Relationship Id="rId13" Type="http://schemas.openxmlformats.org/officeDocument/2006/relationships/image" Target="../media/image6.png"/><Relationship Id="rId3" Type="http://schemas.openxmlformats.org/officeDocument/2006/relationships/image" Target="../media/image3.jpeg"/><Relationship Id="rId7" Type="http://schemas.openxmlformats.org/officeDocument/2006/relationships/image" Target="../media/image86.jpeg"/><Relationship Id="rId12" Type="http://schemas.openxmlformats.org/officeDocument/2006/relationships/image" Target="../media/image9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5.jpeg"/><Relationship Id="rId11" Type="http://schemas.openxmlformats.org/officeDocument/2006/relationships/image" Target="../media/image90.jpeg"/><Relationship Id="rId5" Type="http://schemas.openxmlformats.org/officeDocument/2006/relationships/image" Target="../media/image84.jpeg"/><Relationship Id="rId10" Type="http://schemas.openxmlformats.org/officeDocument/2006/relationships/image" Target="../media/image89.jpeg"/><Relationship Id="rId4" Type="http://schemas.openxmlformats.org/officeDocument/2006/relationships/image" Target="../media/image83.jpeg"/><Relationship Id="rId9" Type="http://schemas.openxmlformats.org/officeDocument/2006/relationships/image" Target="../media/image88.jpeg"/><Relationship Id="rId1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6.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 Id="rId1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jpeg"/><Relationship Id="rId7" Type="http://schemas.openxmlformats.org/officeDocument/2006/relationships/image" Target="../media/image19.png"/><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jpe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24.png"/><Relationship Id="rId10" Type="http://schemas.openxmlformats.org/officeDocument/2006/relationships/hyperlink" Target="../&#1505;&#1512;&#1496;&#1493;&#1504;&#1497;&#1501;/&#1513;&#1497;&#1490;&#1493;&#1512;%20&#1492;&#1500;&#1493;&#1493;&#1497;&#1497;&#1503;%20'&#1488;&#1493;&#1508;&#1511;%2013'%20&#1502;&#1492;&#1494;&#1493;&#1493;&#1497;&#1514;%20&#1492;&#1499;&#1497;%20&#1511;&#1512;&#1493;&#1489;&#1492;%20&#1513;&#1488;&#1508;&#1513;&#1512;!.mp4" TargetMode="External"/><Relationship Id="rId4" Type="http://schemas.openxmlformats.org/officeDocument/2006/relationships/image" Target="../media/image23.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360"/>
          <a:stretch>
            <a:fillRect/>
          </a:stretch>
        </p:blipFill>
        <p:spPr>
          <a:xfrm>
            <a:off x="-37082" y="-2931"/>
            <a:ext cx="18325081" cy="10287000"/>
          </a:xfrm>
          <a:prstGeom prst="rect">
            <a:avLst/>
          </a:prstGeom>
        </p:spPr>
      </p:pic>
      <p:sp>
        <p:nvSpPr>
          <p:cNvPr id="8" name="TextBox 8"/>
          <p:cNvSpPr txBox="1"/>
          <p:nvPr/>
        </p:nvSpPr>
        <p:spPr>
          <a:xfrm>
            <a:off x="4178933" y="4887782"/>
            <a:ext cx="9930131" cy="614527"/>
          </a:xfrm>
          <a:prstGeom prst="rect">
            <a:avLst/>
          </a:prstGeom>
        </p:spPr>
        <p:txBody>
          <a:bodyPr lIns="0" tIns="0" rIns="0" bIns="0" rtlCol="0" anchor="t">
            <a:spAutoFit/>
          </a:bodyPr>
          <a:lstStyle/>
          <a:p>
            <a:pPr algn="ctr">
              <a:lnSpc>
                <a:spcPts val="4683"/>
              </a:lnSpc>
              <a:spcBef>
                <a:spcPct val="0"/>
              </a:spcBef>
            </a:pPr>
            <a:r>
              <a:rPr lang="he-IL" sz="4800" b="1">
                <a:solidFill>
                  <a:srgbClr val="FFFFFF"/>
                </a:solidFill>
                <a:effectLst>
                  <a:outerShdw blurRad="50800" dist="38100" dir="5400000" algn="t" rotWithShape="0">
                    <a:prstClr val="black">
                      <a:alpha val="40000"/>
                    </a:prstClr>
                  </a:outerShdw>
                </a:effectLst>
                <a:cs typeface="Canva Sans"/>
              </a:rPr>
              <a:t>חוגגים את תעשיית החלל הישראלית</a:t>
            </a:r>
            <a:endParaRPr lang="en-US" sz="4800" b="1">
              <a:solidFill>
                <a:srgbClr val="FFFFFF"/>
              </a:solidFill>
              <a:effectLst>
                <a:outerShdw blurRad="50800" dist="38100" dir="5400000" algn="t" rotWithShape="0">
                  <a:prstClr val="black">
                    <a:alpha val="40000"/>
                  </a:prstClr>
                </a:outerShdw>
              </a:effectLst>
              <a:cs typeface="Canva Sans"/>
            </a:endParaRPr>
          </a:p>
        </p:txBody>
      </p:sp>
      <p:pic>
        <p:nvPicPr>
          <p:cNvPr id="23" name="Picture 22" descr="A white outline of a space ship&#10;&#10;Description automatically generated">
            <a:extLst>
              <a:ext uri="{FF2B5EF4-FFF2-40B4-BE49-F238E27FC236}">
                <a16:creationId xmlns:a16="http://schemas.microsoft.com/office/drawing/2014/main" id="{492A6242-A712-6835-0D99-1AC5FB89E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51868">
            <a:off x="7809569" y="6664365"/>
            <a:ext cx="3148745" cy="2414998"/>
          </a:xfrm>
          <a:prstGeom prst="rect">
            <a:avLst/>
          </a:prstGeom>
        </p:spPr>
      </p:pic>
      <p:pic>
        <p:nvPicPr>
          <p:cNvPr id="1026" name="Picture 2" descr="Free satellite universe the atmosphere illustration">
            <a:extLst>
              <a:ext uri="{FF2B5EF4-FFF2-40B4-BE49-F238E27FC236}">
                <a16:creationId xmlns:a16="http://schemas.microsoft.com/office/drawing/2014/main" id="{AE84A718-95FB-A2CA-84D0-721579776B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21" b="99256" l="10000" r="90000">
                        <a14:foregroundMark x1="31875" y1="53720" x2="31875" y2="53720"/>
                        <a14:foregroundMark x1="24844" y1="38839" x2="24844" y2="38839"/>
                        <a14:foregroundMark x1="24063" y1="34673" x2="24063" y2="34673"/>
                        <a14:foregroundMark x1="24609" y1="40030" x2="24609" y2="40030"/>
                        <a14:foregroundMark x1="24063" y1="34226" x2="24063" y2="34226"/>
                        <a14:foregroundMark x1="21250" y1="30060" x2="21250" y2="30060"/>
                        <a14:foregroundMark x1="18594" y1="30506" x2="18594" y2="30506"/>
                        <a14:foregroundMark x1="30859" y1="21280" x2="30859" y2="21280"/>
                        <a14:foregroundMark x1="29688" y1="18155" x2="29688" y2="18155"/>
                        <a14:foregroundMark x1="18594" y1="30060" x2="18594" y2="30060"/>
                        <a14:foregroundMark x1="77422" y1="90030" x2="77422" y2="90030"/>
                        <a14:foregroundMark x1="84453" y1="99256" x2="84453" y2="99256"/>
                        <a14:foregroundMark x1="43906" y1="22470" x2="43906" y2="22470"/>
                        <a14:foregroundMark x1="43125" y1="20536" x2="43125" y2="20536"/>
                        <a14:foregroundMark x1="35469" y1="21280" x2="35469" y2="21280"/>
                        <a14:foregroundMark x1="37500" y1="25446" x2="37500" y2="25446"/>
                        <a14:foregroundMark x1="29453" y1="17411" x2="29453" y2="17411"/>
                        <a14:foregroundMark x1="23828" y1="35417" x2="23828" y2="35417"/>
                        <a14:foregroundMark x1="33906" y1="58780" x2="33906" y2="58780"/>
                        <a14:foregroundMark x1="23828" y1="36161" x2="23828" y2="36161"/>
                        <a14:foregroundMark x1="37109" y1="24702" x2="37109" y2="24702"/>
                        <a14:foregroundMark x1="17891" y1="30357" x2="17891" y2="30357"/>
                        <a14:foregroundMark x1="29844" y1="16518" x2="29844" y2="16518"/>
                        <a14:foregroundMark x1="36328" y1="22619" x2="36328" y2="22619"/>
                        <a14:foregroundMark x1="38203" y1="27232" x2="38203" y2="27232"/>
                        <a14:foregroundMark x1="38672" y1="28571" x2="38672" y2="28571"/>
                        <a14:foregroundMark x1="45781" y1="24405" x2="45781" y2="24405"/>
                        <a14:foregroundMark x1="46172" y1="23958" x2="46172" y2="23958"/>
                        <a14:foregroundMark x1="45000" y1="22470" x2="45000" y2="22470"/>
                        <a14:foregroundMark x1="43359" y1="18452" x2="43359" y2="18452"/>
                        <a14:foregroundMark x1="23516" y1="36458" x2="23516" y2="36458"/>
                        <a14:foregroundMark x1="29297" y1="44792" x2="29297" y2="44792"/>
                        <a14:foregroundMark x1="27266" y1="41518" x2="27266" y2="41518"/>
                        <a14:foregroundMark x1="24688" y1="40774" x2="24844" y2="41071"/>
                        <a14:foregroundMark x1="30391" y1="58929" x2="30391" y2="58929"/>
                        <a14:foregroundMark x1="34141" y1="59524" x2="34141" y2="59524"/>
                        <a14:foregroundMark x1="26484" y1="24256" x2="26484" y2="24256"/>
                        <a14:foregroundMark x1="74531" y1="71280" x2="74531" y2="71280"/>
                      </a14:backgroundRemoval>
                    </a14:imgEffect>
                  </a14:imgLayer>
                </a14:imgProps>
              </a:ext>
              <a:ext uri="{28A0092B-C50C-407E-A947-70E740481C1C}">
                <a14:useLocalDpi xmlns:a14="http://schemas.microsoft.com/office/drawing/2010/main" val="0"/>
              </a:ext>
            </a:extLst>
          </a:blip>
          <a:stretch>
            <a:fillRect/>
          </a:stretch>
        </p:blipFill>
        <p:spPr bwMode="auto">
          <a:xfrm>
            <a:off x="10820400" y="5969407"/>
            <a:ext cx="8223987" cy="4317593"/>
          </a:xfrm>
          <a:prstGeom prst="rect">
            <a:avLst/>
          </a:prstGeom>
          <a:noFill/>
          <a:extLst>
            <a:ext uri="{909E8E84-426E-40DD-AFC4-6F175D3DCCD1}">
              <a14:hiddenFill xmlns:a14="http://schemas.microsoft.com/office/drawing/2010/main">
                <a:solidFill>
                  <a:srgbClr val="FFFFFF"/>
                </a:solidFill>
              </a14:hiddenFill>
            </a:ext>
          </a:extLst>
        </p:spPr>
      </p:pic>
      <p:pic>
        <p:nvPicPr>
          <p:cNvPr id="26" name="תמונה 15" descr="תמונה שמכילה לוגו&#10;&#10;התיאור נוצר באופן אוטומטי">
            <a:extLst>
              <a:ext uri="{FF2B5EF4-FFF2-40B4-BE49-F238E27FC236}">
                <a16:creationId xmlns:a16="http://schemas.microsoft.com/office/drawing/2014/main" id="{038A776A-DC12-A122-8EC1-B3CB70CAE7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0005" y="667842"/>
            <a:ext cx="3505200" cy="835686"/>
          </a:xfrm>
          <a:prstGeom prst="rect">
            <a:avLst/>
          </a:prstGeom>
        </p:spPr>
      </p:pic>
      <p:pic>
        <p:nvPicPr>
          <p:cNvPr id="27" name="תמונה 13" descr="תמונה שמכילה לוגו&#10;&#10;התיאור נוצר באופן אוטומטי">
            <a:extLst>
              <a:ext uri="{FF2B5EF4-FFF2-40B4-BE49-F238E27FC236}">
                <a16:creationId xmlns:a16="http://schemas.microsoft.com/office/drawing/2014/main" id="{C7FADA26-01E4-6041-FE2B-D965C59B7E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2" y="580919"/>
            <a:ext cx="2902174" cy="886023"/>
          </a:xfrm>
          <a:prstGeom prst="rect">
            <a:avLst/>
          </a:prstGeom>
        </p:spPr>
      </p:pic>
      <p:sp>
        <p:nvSpPr>
          <p:cNvPr id="28" name="TextBox 27">
            <a:extLst>
              <a:ext uri="{FF2B5EF4-FFF2-40B4-BE49-F238E27FC236}">
                <a16:creationId xmlns:a16="http://schemas.microsoft.com/office/drawing/2014/main" id="{CD29A2FF-FACA-4FC4-ACF2-D44C1D239278}"/>
              </a:ext>
            </a:extLst>
          </p:cNvPr>
          <p:cNvSpPr txBox="1"/>
          <p:nvPr/>
        </p:nvSpPr>
        <p:spPr>
          <a:xfrm>
            <a:off x="1860307" y="2103954"/>
            <a:ext cx="14567385" cy="1200329"/>
          </a:xfrm>
          <a:prstGeom prst="rect">
            <a:avLst/>
          </a:prstGeom>
          <a:noFill/>
        </p:spPr>
        <p:txBody>
          <a:bodyPr wrap="square">
            <a:spAutoFit/>
          </a:bodyPr>
          <a:lstStyle/>
          <a:p>
            <a:pPr algn="ctr" defTabSz="1371600" rtl="1">
              <a:defRPr/>
            </a:pPr>
            <a:r>
              <a:rPr lang="he-IL" sz="7200" b="1">
                <a:solidFill>
                  <a:schemeClr val="accent6"/>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אירועי שבוע החלל הישראלי</a:t>
            </a:r>
          </a:p>
        </p:txBody>
      </p:sp>
      <p:sp>
        <p:nvSpPr>
          <p:cNvPr id="29" name="TextBox 28">
            <a:extLst>
              <a:ext uri="{FF2B5EF4-FFF2-40B4-BE49-F238E27FC236}">
                <a16:creationId xmlns:a16="http://schemas.microsoft.com/office/drawing/2014/main" id="{DC1E4F00-1E84-377B-05BA-006388DD6063}"/>
              </a:ext>
            </a:extLst>
          </p:cNvPr>
          <p:cNvSpPr txBox="1"/>
          <p:nvPr/>
        </p:nvSpPr>
        <p:spPr>
          <a:xfrm>
            <a:off x="1823226" y="3246043"/>
            <a:ext cx="14567385" cy="1200329"/>
          </a:xfrm>
          <a:prstGeom prst="rect">
            <a:avLst/>
          </a:prstGeom>
          <a:noFill/>
        </p:spPr>
        <p:txBody>
          <a:bodyPr wrap="square">
            <a:spAutoFit/>
          </a:bodyPr>
          <a:lstStyle/>
          <a:p>
            <a:pPr algn="ctr" defTabSz="1371600" rtl="1">
              <a:defRPr/>
            </a:pPr>
            <a:r>
              <a:rPr lang="he-IL" sz="7200" b="1" dirty="0">
                <a:solidFill>
                  <a:schemeClr val="accent6"/>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28.01-01.02.24</a:t>
            </a:r>
          </a:p>
        </p:txBody>
      </p:sp>
      <p:pic>
        <p:nvPicPr>
          <p:cNvPr id="32" name="תמונה 11">
            <a:extLst>
              <a:ext uri="{FF2B5EF4-FFF2-40B4-BE49-F238E27FC236}">
                <a16:creationId xmlns:a16="http://schemas.microsoft.com/office/drawing/2014/main" id="{14207858-F26E-0EB2-7C49-B81BA9F9F0E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97000" l="0" r="96387"/>
                    </a14:imgEffect>
                  </a14:imgLayer>
                </a14:imgProps>
              </a:ext>
              <a:ext uri="{28A0092B-C50C-407E-A947-70E740481C1C}">
                <a14:useLocalDpi xmlns:a14="http://schemas.microsoft.com/office/drawing/2010/main" val="0"/>
              </a:ext>
            </a:extLst>
          </a:blip>
          <a:stretch>
            <a:fillRect/>
          </a:stretch>
        </p:blipFill>
        <p:spPr>
          <a:xfrm>
            <a:off x="382277" y="6244607"/>
            <a:ext cx="5853847" cy="3429989"/>
          </a:xfrm>
          <a:prstGeom prst="rect">
            <a:avLst/>
          </a:prstGeom>
        </p:spPr>
      </p:pic>
      <p:pic>
        <p:nvPicPr>
          <p:cNvPr id="44" name="Picture 43" descr="A flag with a star on it&#10;&#10;Description automatically generated">
            <a:extLst>
              <a:ext uri="{FF2B5EF4-FFF2-40B4-BE49-F238E27FC236}">
                <a16:creationId xmlns:a16="http://schemas.microsoft.com/office/drawing/2014/main" id="{BCB6841C-90D4-1B54-4ABB-7FFE848AE8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3634" y="-947964"/>
            <a:ext cx="7768919" cy="6293454"/>
          </a:xfrm>
          <a:prstGeom prst="rect">
            <a:avLst/>
          </a:prstGeom>
        </p:spPr>
      </p:pic>
    </p:spTree>
    <p:extLst>
      <p:ext uri="{BB962C8B-B14F-4D97-AF65-F5344CB8AC3E}">
        <p14:creationId xmlns:p14="http://schemas.microsoft.com/office/powerpoint/2010/main" val="254261904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5"/>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832" name="Google Shape;832;p15"/>
          <p:cNvPicPr preferRelativeResize="0"/>
          <p:nvPr/>
        </p:nvPicPr>
        <p:blipFill rotWithShape="1">
          <a:blip r:embed="rId4">
            <a:alphaModFix/>
          </a:blip>
          <a:srcRect/>
          <a:stretch/>
        </p:blipFill>
        <p:spPr>
          <a:xfrm>
            <a:off x="864394" y="600075"/>
            <a:ext cx="16559213" cy="9086850"/>
          </a:xfrm>
          <a:prstGeom prst="rect">
            <a:avLst/>
          </a:prstGeom>
          <a:noFill/>
          <a:ln>
            <a:noFill/>
          </a:ln>
        </p:spPr>
      </p:pic>
      <p:pic>
        <p:nvPicPr>
          <p:cNvPr id="833" name="Google Shape;833;p15"/>
          <p:cNvPicPr preferRelativeResize="0"/>
          <p:nvPr/>
        </p:nvPicPr>
        <p:blipFill rotWithShape="1">
          <a:blip r:embed="rId5">
            <a:alphaModFix/>
          </a:blip>
          <a:srcRect/>
          <a:stretch/>
        </p:blipFill>
        <p:spPr>
          <a:xfrm>
            <a:off x="1813276" y="1414841"/>
            <a:ext cx="14745938" cy="7414835"/>
          </a:xfrm>
          <a:prstGeom prst="rect">
            <a:avLst/>
          </a:prstGeom>
          <a:noFill/>
          <a:ln>
            <a:noFill/>
          </a:ln>
        </p:spPr>
      </p:pic>
      <p:pic>
        <p:nvPicPr>
          <p:cNvPr id="834" name="Google Shape;834;p15"/>
          <p:cNvPicPr preferRelativeResize="0"/>
          <p:nvPr/>
        </p:nvPicPr>
        <p:blipFill rotWithShape="1">
          <a:blip r:embed="rId6">
            <a:alphaModFix/>
          </a:blip>
          <a:srcRect/>
          <a:stretch/>
        </p:blipFill>
        <p:spPr>
          <a:xfrm>
            <a:off x="10079041" y="4421795"/>
            <a:ext cx="785813" cy="1843088"/>
          </a:xfrm>
          <a:prstGeom prst="rect">
            <a:avLst/>
          </a:prstGeom>
          <a:noFill/>
          <a:ln>
            <a:noFill/>
          </a:ln>
        </p:spPr>
      </p:pic>
      <p:pic>
        <p:nvPicPr>
          <p:cNvPr id="835" name="Google Shape;835;p15"/>
          <p:cNvPicPr preferRelativeResize="0"/>
          <p:nvPr/>
        </p:nvPicPr>
        <p:blipFill rotWithShape="1">
          <a:blip r:embed="rId7">
            <a:alphaModFix/>
          </a:blip>
          <a:srcRect/>
          <a:stretch/>
        </p:blipFill>
        <p:spPr>
          <a:xfrm>
            <a:off x="7654053" y="4894330"/>
            <a:ext cx="1168977" cy="1464173"/>
          </a:xfrm>
          <a:prstGeom prst="rect">
            <a:avLst/>
          </a:prstGeom>
          <a:noFill/>
          <a:ln>
            <a:noFill/>
          </a:ln>
        </p:spPr>
      </p:pic>
      <p:pic>
        <p:nvPicPr>
          <p:cNvPr id="836" name="Google Shape;836;p15"/>
          <p:cNvPicPr preferRelativeResize="0"/>
          <p:nvPr/>
        </p:nvPicPr>
        <p:blipFill rotWithShape="1">
          <a:blip r:embed="rId8">
            <a:alphaModFix/>
          </a:blip>
          <a:srcRect/>
          <a:stretch/>
        </p:blipFill>
        <p:spPr>
          <a:xfrm>
            <a:off x="8265230" y="7402904"/>
            <a:ext cx="1519671" cy="1117023"/>
          </a:xfrm>
          <a:prstGeom prst="rect">
            <a:avLst/>
          </a:prstGeom>
          <a:noFill/>
          <a:ln>
            <a:noFill/>
          </a:ln>
        </p:spPr>
      </p:pic>
      <p:pic>
        <p:nvPicPr>
          <p:cNvPr id="837" name="Google Shape;837;p15"/>
          <p:cNvPicPr preferRelativeResize="0"/>
          <p:nvPr/>
        </p:nvPicPr>
        <p:blipFill rotWithShape="1">
          <a:blip r:embed="rId9">
            <a:alphaModFix/>
          </a:blip>
          <a:srcRect/>
          <a:stretch/>
        </p:blipFill>
        <p:spPr>
          <a:xfrm>
            <a:off x="14527646" y="3421670"/>
            <a:ext cx="1100138" cy="1243013"/>
          </a:xfrm>
          <a:prstGeom prst="rect">
            <a:avLst/>
          </a:prstGeom>
          <a:noFill/>
          <a:ln>
            <a:noFill/>
          </a:ln>
        </p:spPr>
      </p:pic>
      <p:pic>
        <p:nvPicPr>
          <p:cNvPr id="838" name="Google Shape;838;p15"/>
          <p:cNvPicPr preferRelativeResize="0"/>
          <p:nvPr/>
        </p:nvPicPr>
        <p:blipFill rotWithShape="1">
          <a:blip r:embed="rId10">
            <a:alphaModFix/>
          </a:blip>
          <a:srcRect/>
          <a:stretch/>
        </p:blipFill>
        <p:spPr>
          <a:xfrm>
            <a:off x="21787640" y="2811852"/>
            <a:ext cx="1275248" cy="1003668"/>
          </a:xfrm>
          <a:prstGeom prst="rect">
            <a:avLst/>
          </a:prstGeom>
          <a:noFill/>
          <a:ln>
            <a:noFill/>
          </a:ln>
        </p:spPr>
      </p:pic>
      <p:pic>
        <p:nvPicPr>
          <p:cNvPr id="839" name="Google Shape;839;p15"/>
          <p:cNvPicPr preferRelativeResize="0"/>
          <p:nvPr/>
        </p:nvPicPr>
        <p:blipFill rotWithShape="1">
          <a:blip r:embed="rId11">
            <a:alphaModFix/>
          </a:blip>
          <a:srcRect/>
          <a:stretch/>
        </p:blipFill>
        <p:spPr>
          <a:xfrm>
            <a:off x="12848969" y="5626417"/>
            <a:ext cx="1257300" cy="1603058"/>
          </a:xfrm>
          <a:prstGeom prst="rect">
            <a:avLst/>
          </a:prstGeom>
          <a:noFill/>
          <a:ln>
            <a:noFill/>
          </a:ln>
        </p:spPr>
      </p:pic>
      <p:pic>
        <p:nvPicPr>
          <p:cNvPr id="840" name="Google Shape;840;p15"/>
          <p:cNvPicPr preferRelativeResize="0"/>
          <p:nvPr/>
        </p:nvPicPr>
        <p:blipFill rotWithShape="1">
          <a:blip r:embed="rId12">
            <a:alphaModFix/>
          </a:blip>
          <a:srcRect/>
          <a:stretch/>
        </p:blipFill>
        <p:spPr>
          <a:xfrm>
            <a:off x="14960250" y="5000624"/>
            <a:ext cx="1514475" cy="1214438"/>
          </a:xfrm>
          <a:prstGeom prst="rect">
            <a:avLst/>
          </a:prstGeom>
          <a:noFill/>
          <a:ln>
            <a:noFill/>
          </a:ln>
        </p:spPr>
      </p:pic>
      <p:pic>
        <p:nvPicPr>
          <p:cNvPr id="841" name="Google Shape;841;p15"/>
          <p:cNvPicPr preferRelativeResize="0"/>
          <p:nvPr/>
        </p:nvPicPr>
        <p:blipFill rotWithShape="1">
          <a:blip r:embed="rId13">
            <a:alphaModFix/>
          </a:blip>
          <a:srcRect/>
          <a:stretch/>
        </p:blipFill>
        <p:spPr>
          <a:xfrm>
            <a:off x="11769024" y="4800604"/>
            <a:ext cx="1314450" cy="500063"/>
          </a:xfrm>
          <a:prstGeom prst="rect">
            <a:avLst/>
          </a:prstGeom>
          <a:noFill/>
          <a:ln>
            <a:noFill/>
          </a:ln>
        </p:spPr>
      </p:pic>
      <p:pic>
        <p:nvPicPr>
          <p:cNvPr id="842" name="Google Shape;842;p15"/>
          <p:cNvPicPr preferRelativeResize="0"/>
          <p:nvPr/>
        </p:nvPicPr>
        <p:blipFill rotWithShape="1">
          <a:blip r:embed="rId14">
            <a:alphaModFix/>
          </a:blip>
          <a:srcRect/>
          <a:stretch/>
        </p:blipFill>
        <p:spPr>
          <a:xfrm>
            <a:off x="10976933" y="7014773"/>
            <a:ext cx="976832" cy="1438412"/>
          </a:xfrm>
          <a:prstGeom prst="rect">
            <a:avLst/>
          </a:prstGeom>
          <a:noFill/>
          <a:ln>
            <a:noFill/>
          </a:ln>
        </p:spPr>
      </p:pic>
      <p:pic>
        <p:nvPicPr>
          <p:cNvPr id="843" name="Google Shape;843;p15"/>
          <p:cNvPicPr preferRelativeResize="0"/>
          <p:nvPr/>
        </p:nvPicPr>
        <p:blipFill rotWithShape="1">
          <a:blip r:embed="rId15">
            <a:alphaModFix/>
          </a:blip>
          <a:srcRect/>
          <a:stretch/>
        </p:blipFill>
        <p:spPr>
          <a:xfrm>
            <a:off x="11981413" y="3066472"/>
            <a:ext cx="1128713" cy="871538"/>
          </a:xfrm>
          <a:prstGeom prst="rect">
            <a:avLst/>
          </a:prstGeom>
          <a:noFill/>
          <a:ln>
            <a:noFill/>
          </a:ln>
        </p:spPr>
      </p:pic>
      <p:pic>
        <p:nvPicPr>
          <p:cNvPr id="844" name="Google Shape;844;p15"/>
          <p:cNvPicPr preferRelativeResize="0"/>
          <p:nvPr/>
        </p:nvPicPr>
        <p:blipFill rotWithShape="1">
          <a:blip r:embed="rId16">
            <a:alphaModFix/>
          </a:blip>
          <a:srcRect/>
          <a:stretch/>
        </p:blipFill>
        <p:spPr>
          <a:xfrm>
            <a:off x="15203138" y="7379495"/>
            <a:ext cx="1271588" cy="1128713"/>
          </a:xfrm>
          <a:prstGeom prst="rect">
            <a:avLst/>
          </a:prstGeom>
          <a:noFill/>
          <a:ln>
            <a:noFill/>
          </a:ln>
        </p:spPr>
      </p:pic>
      <p:pic>
        <p:nvPicPr>
          <p:cNvPr id="845" name="Google Shape;845;p15"/>
          <p:cNvPicPr preferRelativeResize="0"/>
          <p:nvPr/>
        </p:nvPicPr>
        <p:blipFill rotWithShape="1">
          <a:blip r:embed="rId17">
            <a:alphaModFix/>
          </a:blip>
          <a:srcRect/>
          <a:stretch/>
        </p:blipFill>
        <p:spPr>
          <a:xfrm>
            <a:off x="13169198" y="7936706"/>
            <a:ext cx="500063" cy="1042988"/>
          </a:xfrm>
          <a:prstGeom prst="rect">
            <a:avLst/>
          </a:prstGeom>
          <a:noFill/>
          <a:ln>
            <a:noFill/>
          </a:ln>
        </p:spPr>
      </p:pic>
      <p:pic>
        <p:nvPicPr>
          <p:cNvPr id="846" name="Google Shape;846;p15"/>
          <p:cNvPicPr preferRelativeResize="0"/>
          <p:nvPr/>
        </p:nvPicPr>
        <p:blipFill rotWithShape="1">
          <a:blip r:embed="rId18">
            <a:alphaModFix/>
          </a:blip>
          <a:srcRect/>
          <a:stretch/>
        </p:blipFill>
        <p:spPr>
          <a:xfrm>
            <a:off x="4603291" y="1163333"/>
            <a:ext cx="1331168" cy="7917848"/>
          </a:xfrm>
          <a:prstGeom prst="rect">
            <a:avLst/>
          </a:prstGeom>
          <a:noFill/>
          <a:ln>
            <a:noFill/>
          </a:ln>
        </p:spPr>
      </p:pic>
      <p:pic>
        <p:nvPicPr>
          <p:cNvPr id="847" name="Google Shape;847;p15"/>
          <p:cNvPicPr preferRelativeResize="0"/>
          <p:nvPr/>
        </p:nvPicPr>
        <p:blipFill rotWithShape="1">
          <a:blip r:embed="rId19">
            <a:alphaModFix/>
          </a:blip>
          <a:srcRect/>
          <a:stretch/>
        </p:blipFill>
        <p:spPr>
          <a:xfrm>
            <a:off x="284421" y="196120"/>
            <a:ext cx="2307039" cy="704330"/>
          </a:xfrm>
          <a:prstGeom prst="rect">
            <a:avLst/>
          </a:prstGeom>
          <a:noFill/>
          <a:ln>
            <a:noFill/>
          </a:ln>
        </p:spPr>
      </p:pic>
    </p:spTree>
    <p:extLst>
      <p:ext uri="{BB962C8B-B14F-4D97-AF65-F5344CB8AC3E}">
        <p14:creationId xmlns:p14="http://schemas.microsoft.com/office/powerpoint/2010/main" val="504015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46"/>
                                        </p:tgtEl>
                                        <p:attrNameLst>
                                          <p:attrName>style.visibility</p:attrName>
                                        </p:attrNameLst>
                                      </p:cBhvr>
                                      <p:to>
                                        <p:strVal val="visible"/>
                                      </p:to>
                                    </p:set>
                                    <p:anim calcmode="lin" valueType="num">
                                      <p:cBhvr additive="base">
                                        <p:cTn id="7" dur="500"/>
                                        <p:tgtEl>
                                          <p:spTgt spid="84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2000" fill="hold"/>
                                        <p:tgtEl>
                                          <p:spTgt spid="8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23" name="Google Shape;263;p10"/>
          <p:cNvPicPr preferRelativeResize="0"/>
          <p:nvPr/>
        </p:nvPicPr>
        <p:blipFill>
          <a:blip r:embed="rId3">
            <a:alphaModFix/>
          </a:blip>
          <a:srcRect b="15359"/>
          <a:stretch>
            <a:fillRect/>
          </a:stretch>
        </p:blipFill>
        <p:spPr>
          <a:xfrm>
            <a:off x="-7917" y="0"/>
            <a:ext cx="18288000" cy="10287000"/>
          </a:xfrm>
          <a:prstGeom prst="rect">
            <a:avLst/>
          </a:prstGeom>
          <a:noFill/>
          <a:ln>
            <a:noFill/>
          </a:ln>
        </p:spPr>
      </p:pic>
      <p:grpSp>
        <p:nvGrpSpPr>
          <p:cNvPr id="853" name="Google Shape;853;p16"/>
          <p:cNvGrpSpPr/>
          <p:nvPr/>
        </p:nvGrpSpPr>
        <p:grpSpPr>
          <a:xfrm>
            <a:off x="-19681056" y="-8681843"/>
            <a:ext cx="30415680" cy="27650685"/>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4">
            <a:alphaModFix/>
          </a:blip>
          <a:srcRect/>
          <a:stretch/>
        </p:blipFill>
        <p:spPr>
          <a:xfrm rot="351858">
            <a:off x="4639037" y="520275"/>
            <a:ext cx="2254997" cy="2347038"/>
          </a:xfrm>
          <a:prstGeom prst="rect">
            <a:avLst/>
          </a:prstGeom>
          <a:noFill/>
          <a:ln>
            <a:noFill/>
          </a:ln>
        </p:spPr>
      </p:pic>
      <p:pic>
        <p:nvPicPr>
          <p:cNvPr id="864" name="Google Shape;864;p16"/>
          <p:cNvPicPr preferRelativeResize="0"/>
          <p:nvPr/>
        </p:nvPicPr>
        <p:blipFill rotWithShape="1">
          <a:blip r:embed="rId5">
            <a:alphaModFix/>
          </a:blip>
          <a:srcRect/>
          <a:stretch/>
        </p:blipFill>
        <p:spPr>
          <a:xfrm rot="-3157621">
            <a:off x="10585799" y="7178372"/>
            <a:ext cx="1592580" cy="1837593"/>
          </a:xfrm>
          <a:prstGeom prst="rect">
            <a:avLst/>
          </a:prstGeom>
          <a:noFill/>
          <a:ln>
            <a:noFill/>
          </a:ln>
        </p:spPr>
      </p:pic>
      <p:pic>
        <p:nvPicPr>
          <p:cNvPr id="865" name="Google Shape;865;p16"/>
          <p:cNvPicPr preferRelativeResize="0"/>
          <p:nvPr/>
        </p:nvPicPr>
        <p:blipFill rotWithShape="1">
          <a:blip r:embed="rId6">
            <a:alphaModFix/>
          </a:blip>
          <a:srcRect/>
          <a:stretch/>
        </p:blipFill>
        <p:spPr>
          <a:xfrm>
            <a:off x="8248638" y="3775911"/>
            <a:ext cx="2533650" cy="2505807"/>
          </a:xfrm>
          <a:prstGeom prst="rect">
            <a:avLst/>
          </a:prstGeom>
          <a:noFill/>
          <a:ln>
            <a:noFill/>
          </a:ln>
        </p:spPr>
      </p:pic>
      <p:pic>
        <p:nvPicPr>
          <p:cNvPr id="866" name="Google Shape;866;p16"/>
          <p:cNvPicPr preferRelativeResize="0"/>
          <p:nvPr/>
        </p:nvPicPr>
        <p:blipFill rotWithShape="1">
          <a:blip r:embed="rId7">
            <a:alphaModFix/>
          </a:blip>
          <a:srcRect/>
          <a:stretch/>
        </p:blipFill>
        <p:spPr>
          <a:xfrm rot="-2739529">
            <a:off x="1219362" y="7406741"/>
            <a:ext cx="5198208" cy="3108662"/>
          </a:xfrm>
          <a:prstGeom prst="rect">
            <a:avLst/>
          </a:prstGeom>
          <a:noFill/>
          <a:ln>
            <a:noFill/>
          </a:ln>
        </p:spPr>
      </p:pic>
      <p:pic>
        <p:nvPicPr>
          <p:cNvPr id="867" name="Google Shape;867;p16"/>
          <p:cNvPicPr preferRelativeResize="0"/>
          <p:nvPr/>
        </p:nvPicPr>
        <p:blipFill rotWithShape="1">
          <a:blip r:embed="rId8">
            <a:alphaModFix/>
          </a:blip>
          <a:srcRect/>
          <a:stretch/>
        </p:blipFill>
        <p:spPr>
          <a:xfrm rot="-2473391">
            <a:off x="1021549" y="9575900"/>
            <a:ext cx="3430607" cy="3427587"/>
          </a:xfrm>
          <a:prstGeom prst="rect">
            <a:avLst/>
          </a:prstGeom>
          <a:noFill/>
          <a:ln>
            <a:noFill/>
          </a:ln>
        </p:spPr>
      </p:pic>
      <p:pic>
        <p:nvPicPr>
          <p:cNvPr id="868" name="Google Shape;868;p16"/>
          <p:cNvPicPr preferRelativeResize="0"/>
          <p:nvPr/>
        </p:nvPicPr>
        <p:blipFill rotWithShape="1">
          <a:blip r:embed="rId9">
            <a:alphaModFix/>
          </a:blip>
          <a:srcRect/>
          <a:stretch/>
        </p:blipFill>
        <p:spPr>
          <a:xfrm rot="-2667825">
            <a:off x="2583614" y="9033299"/>
            <a:ext cx="1030080" cy="1575417"/>
          </a:xfrm>
          <a:prstGeom prst="rect">
            <a:avLst/>
          </a:prstGeom>
          <a:noFill/>
          <a:ln>
            <a:noFill/>
          </a:ln>
        </p:spPr>
      </p:pic>
      <p:pic>
        <p:nvPicPr>
          <p:cNvPr id="869" name="Google Shape;869;p16"/>
          <p:cNvPicPr preferRelativeResize="0"/>
          <p:nvPr/>
        </p:nvPicPr>
        <p:blipFill rotWithShape="1">
          <a:blip r:embed="rId10">
            <a:alphaModFix/>
          </a:blip>
          <a:srcRect/>
          <a:stretch/>
        </p:blipFill>
        <p:spPr>
          <a:xfrm rot="-2643691">
            <a:off x="2522171" y="5833820"/>
            <a:ext cx="3758253" cy="2064620"/>
          </a:xfrm>
          <a:prstGeom prst="rect">
            <a:avLst/>
          </a:prstGeom>
          <a:noFill/>
          <a:ln>
            <a:noFill/>
          </a:ln>
        </p:spPr>
      </p:pic>
      <p:grpSp>
        <p:nvGrpSpPr>
          <p:cNvPr id="870" name="Google Shape;870;p16"/>
          <p:cNvGrpSpPr/>
          <p:nvPr/>
        </p:nvGrpSpPr>
        <p:grpSpPr>
          <a:xfrm>
            <a:off x="4905488" y="565244"/>
            <a:ext cx="12847650" cy="5629574"/>
            <a:chOff x="3806476" y="442464"/>
            <a:chExt cx="8028949" cy="2657475"/>
          </a:xfrm>
        </p:grpSpPr>
        <p:pic>
          <p:nvPicPr>
            <p:cNvPr id="871" name="Google Shape;871;p16"/>
            <p:cNvPicPr preferRelativeResize="0"/>
            <p:nvPr/>
          </p:nvPicPr>
          <p:blipFill rotWithShape="1">
            <a:blip r:embed="rId11">
              <a:alphaModFix/>
            </a:blip>
            <a:srcRect/>
            <a:stretch/>
          </p:blipFill>
          <p:spPr>
            <a:xfrm>
              <a:off x="7939700" y="442464"/>
              <a:ext cx="3895725" cy="2657475"/>
            </a:xfrm>
            <a:prstGeom prst="rect">
              <a:avLst/>
            </a:prstGeom>
            <a:noFill/>
            <a:ln>
              <a:noFill/>
            </a:ln>
          </p:spPr>
        </p:pic>
        <p:sp>
          <p:nvSpPr>
            <p:cNvPr id="872" name="Google Shape;872;p16"/>
            <p:cNvSpPr/>
            <p:nvPr/>
          </p:nvSpPr>
          <p:spPr>
            <a:xfrm>
              <a:off x="3806476" y="666206"/>
              <a:ext cx="7563165" cy="1372941"/>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iw-IL" sz="9000" dirty="0">
                  <a:solidFill>
                    <a:schemeClr val="lt1"/>
                  </a:solidFill>
                  <a:latin typeface="Arial Black"/>
                  <a:ea typeface="Arial Black"/>
                  <a:cs typeface="Arial Black"/>
                  <a:sym typeface="Arial Black"/>
                </a:rPr>
                <a:t>כמה זמן </a:t>
              </a:r>
              <a:endParaRPr sz="2100" dirty="0"/>
            </a:p>
            <a:p>
              <a:pPr algn="r" rtl="1">
                <a:spcBef>
                  <a:spcPts val="0"/>
                </a:spcBef>
                <a:spcAft>
                  <a:spcPts val="0"/>
                </a:spcAft>
              </a:pPr>
              <a:r>
                <a:rPr lang="iw-IL" sz="9000" dirty="0">
                  <a:solidFill>
                    <a:schemeClr val="lt1"/>
                  </a:solidFill>
                  <a:latin typeface="Arial Black"/>
                  <a:ea typeface="Arial Black"/>
                  <a:cs typeface="Arial Black"/>
                  <a:sym typeface="Arial Black"/>
                </a:rPr>
                <a:t>עובד לוויין?</a:t>
              </a:r>
              <a:endParaRPr sz="2100" dirty="0"/>
            </a:p>
          </p:txBody>
        </p:sp>
      </p:grpSp>
      <p:pic>
        <p:nvPicPr>
          <p:cNvPr id="873" name="Google Shape;873;p16"/>
          <p:cNvPicPr preferRelativeResize="0"/>
          <p:nvPr/>
        </p:nvPicPr>
        <p:blipFill rotWithShape="1">
          <a:blip r:embed="rId12">
            <a:alphaModFix/>
          </a:blip>
          <a:srcRect/>
          <a:stretch/>
        </p:blipFill>
        <p:spPr>
          <a:xfrm>
            <a:off x="284421" y="196120"/>
            <a:ext cx="2307039" cy="704330"/>
          </a:xfrm>
          <a:prstGeom prst="rect">
            <a:avLst/>
          </a:prstGeom>
          <a:noFill/>
          <a:ln>
            <a:noFill/>
          </a:ln>
        </p:spPr>
      </p:pic>
    </p:spTree>
    <p:extLst>
      <p:ext uri="{BB962C8B-B14F-4D97-AF65-F5344CB8AC3E}">
        <p14:creationId xmlns:p14="http://schemas.microsoft.com/office/powerpoint/2010/main" val="5763888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25" name="Google Shape;263;p10"/>
          <p:cNvPicPr preferRelativeResize="0"/>
          <p:nvPr/>
        </p:nvPicPr>
        <p:blipFill>
          <a:blip r:embed="rId3">
            <a:alphaModFix/>
          </a:blip>
          <a:srcRect b="15359"/>
          <a:stretch>
            <a:fillRect/>
          </a:stretch>
        </p:blipFill>
        <p:spPr>
          <a:xfrm>
            <a:off x="-7917" y="0"/>
            <a:ext cx="18288000" cy="10287000"/>
          </a:xfrm>
          <a:prstGeom prst="rect">
            <a:avLst/>
          </a:prstGeom>
          <a:noFill/>
          <a:ln>
            <a:noFill/>
          </a:ln>
        </p:spPr>
      </p:pic>
      <p:grpSp>
        <p:nvGrpSpPr>
          <p:cNvPr id="878" name="Google Shape;878;p17"/>
          <p:cNvGrpSpPr/>
          <p:nvPr/>
        </p:nvGrpSpPr>
        <p:grpSpPr>
          <a:xfrm>
            <a:off x="-34363028" y="-17122353"/>
            <a:ext cx="44531598" cy="44531706"/>
            <a:chOff x="-371888" y="-7324"/>
            <a:chExt cx="15234500" cy="15234537"/>
          </a:xfrm>
        </p:grpSpPr>
        <p:sp>
          <p:nvSpPr>
            <p:cNvPr id="879" name="Google Shape;879;p17"/>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80" name="Google Shape;880;p17"/>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81" name="Google Shape;881;p17"/>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82" name="Google Shape;882;p17"/>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83" name="Google Shape;883;p17"/>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84" name="Google Shape;884;p17"/>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85" name="Google Shape;885;p17"/>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86" name="Google Shape;886;p17"/>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87" name="Google Shape;887;p17"/>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grpSp>
      <p:pic>
        <p:nvPicPr>
          <p:cNvPr id="888" name="Google Shape;888;p17"/>
          <p:cNvPicPr preferRelativeResize="0"/>
          <p:nvPr/>
        </p:nvPicPr>
        <p:blipFill rotWithShape="1">
          <a:blip r:embed="rId4">
            <a:alphaModFix/>
          </a:blip>
          <a:srcRect/>
          <a:stretch/>
        </p:blipFill>
        <p:spPr>
          <a:xfrm rot="351858">
            <a:off x="3851491" y="5763179"/>
            <a:ext cx="3001400" cy="3123908"/>
          </a:xfrm>
          <a:prstGeom prst="rect">
            <a:avLst/>
          </a:prstGeom>
          <a:noFill/>
          <a:ln>
            <a:noFill/>
          </a:ln>
        </p:spPr>
      </p:pic>
      <p:pic>
        <p:nvPicPr>
          <p:cNvPr id="889" name="Google Shape;889;p17"/>
          <p:cNvPicPr preferRelativeResize="0"/>
          <p:nvPr/>
        </p:nvPicPr>
        <p:blipFill rotWithShape="1">
          <a:blip r:embed="rId5">
            <a:alphaModFix/>
          </a:blip>
          <a:srcRect/>
          <a:stretch/>
        </p:blipFill>
        <p:spPr>
          <a:xfrm>
            <a:off x="7376274" y="2282793"/>
            <a:ext cx="3372288" cy="3335229"/>
          </a:xfrm>
          <a:prstGeom prst="rect">
            <a:avLst/>
          </a:prstGeom>
          <a:noFill/>
          <a:ln>
            <a:noFill/>
          </a:ln>
        </p:spPr>
      </p:pic>
      <p:pic>
        <p:nvPicPr>
          <p:cNvPr id="890" name="Google Shape;890;p17"/>
          <p:cNvPicPr preferRelativeResize="0"/>
          <p:nvPr/>
        </p:nvPicPr>
        <p:blipFill rotWithShape="1">
          <a:blip r:embed="rId6">
            <a:alphaModFix/>
          </a:blip>
          <a:srcRect/>
          <a:stretch/>
        </p:blipFill>
        <p:spPr>
          <a:xfrm rot="-2473391">
            <a:off x="-1994669" y="1494854"/>
            <a:ext cx="4566138" cy="4562118"/>
          </a:xfrm>
          <a:prstGeom prst="rect">
            <a:avLst/>
          </a:prstGeom>
          <a:noFill/>
          <a:ln>
            <a:noFill/>
          </a:ln>
        </p:spPr>
      </p:pic>
      <p:grpSp>
        <p:nvGrpSpPr>
          <p:cNvPr id="891" name="Google Shape;891;p17"/>
          <p:cNvGrpSpPr/>
          <p:nvPr/>
        </p:nvGrpSpPr>
        <p:grpSpPr>
          <a:xfrm>
            <a:off x="6749912" y="4245434"/>
            <a:ext cx="5817930" cy="1655462"/>
            <a:chOff x="4485107" y="2830287"/>
            <a:chExt cx="3656790" cy="824056"/>
          </a:xfrm>
        </p:grpSpPr>
        <p:pic>
          <p:nvPicPr>
            <p:cNvPr id="892" name="Google Shape;892;p17"/>
            <p:cNvPicPr preferRelativeResize="0"/>
            <p:nvPr/>
          </p:nvPicPr>
          <p:blipFill rotWithShape="1">
            <a:blip r:embed="rId7">
              <a:alphaModFix/>
            </a:blip>
            <a:srcRect/>
            <a:stretch/>
          </p:blipFill>
          <p:spPr>
            <a:xfrm>
              <a:off x="6189519" y="2830287"/>
              <a:ext cx="1952378" cy="824056"/>
            </a:xfrm>
            <a:prstGeom prst="rect">
              <a:avLst/>
            </a:prstGeom>
            <a:noFill/>
            <a:ln>
              <a:noFill/>
            </a:ln>
          </p:spPr>
        </p:pic>
        <p:sp>
          <p:nvSpPr>
            <p:cNvPr id="893" name="Google Shape;893;p17"/>
            <p:cNvSpPr/>
            <p:nvPr/>
          </p:nvSpPr>
          <p:spPr>
            <a:xfrm>
              <a:off x="4485107" y="2942879"/>
              <a:ext cx="3513220" cy="643431"/>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iw-IL" sz="3000" dirty="0">
                  <a:solidFill>
                    <a:schemeClr val="lt1"/>
                  </a:solidFill>
                </a:rPr>
                <a:t>של לוויין </a:t>
              </a:r>
              <a:r>
                <a:rPr lang="he-IL" sz="3000" dirty="0">
                  <a:solidFill>
                    <a:schemeClr val="lt1"/>
                  </a:solidFill>
                </a:rPr>
                <a:t>תקשורת</a:t>
              </a:r>
              <a:r>
                <a:rPr lang="iw-IL" sz="3000" dirty="0">
                  <a:solidFill>
                    <a:schemeClr val="lt1"/>
                  </a:solidFill>
                </a:rPr>
                <a:t> </a:t>
              </a:r>
              <a:endParaRPr sz="2100" dirty="0"/>
            </a:p>
            <a:p>
              <a:pPr algn="r" rtl="1">
                <a:lnSpc>
                  <a:spcPct val="150000"/>
                </a:lnSpc>
                <a:spcBef>
                  <a:spcPts val="0"/>
                </a:spcBef>
                <a:spcAft>
                  <a:spcPts val="0"/>
                </a:spcAft>
              </a:pPr>
              <a:r>
                <a:rPr lang="iw-IL" sz="3000" dirty="0">
                  <a:solidFill>
                    <a:schemeClr val="lt1"/>
                  </a:solidFill>
                </a:rPr>
                <a:t>הוא </a:t>
              </a:r>
              <a:r>
                <a:rPr lang="he-IL" sz="3000" dirty="0">
                  <a:solidFill>
                    <a:schemeClr val="lt1"/>
                  </a:solidFill>
                </a:rPr>
                <a:t>12-15 </a:t>
              </a:r>
              <a:r>
                <a:rPr lang="iw-IL" sz="3000" dirty="0">
                  <a:solidFill>
                    <a:schemeClr val="lt1"/>
                  </a:solidFill>
                </a:rPr>
                <a:t>שנים</a:t>
              </a:r>
              <a:endParaRPr sz="2100" dirty="0"/>
            </a:p>
          </p:txBody>
        </p:sp>
      </p:grpSp>
      <p:grpSp>
        <p:nvGrpSpPr>
          <p:cNvPr id="894" name="Google Shape;894;p17"/>
          <p:cNvGrpSpPr/>
          <p:nvPr/>
        </p:nvGrpSpPr>
        <p:grpSpPr>
          <a:xfrm>
            <a:off x="2739017" y="7357641"/>
            <a:ext cx="6094740" cy="1527875"/>
            <a:chOff x="1826011" y="4905093"/>
            <a:chExt cx="3864294" cy="862089"/>
          </a:xfrm>
        </p:grpSpPr>
        <p:pic>
          <p:nvPicPr>
            <p:cNvPr id="895" name="Google Shape;895;p17"/>
            <p:cNvPicPr preferRelativeResize="0"/>
            <p:nvPr/>
          </p:nvPicPr>
          <p:blipFill rotWithShape="1">
            <a:blip r:embed="rId8">
              <a:alphaModFix/>
            </a:blip>
            <a:srcRect/>
            <a:stretch/>
          </p:blipFill>
          <p:spPr>
            <a:xfrm>
              <a:off x="3547760" y="4905093"/>
              <a:ext cx="2142545" cy="862089"/>
            </a:xfrm>
            <a:prstGeom prst="rect">
              <a:avLst/>
            </a:prstGeom>
            <a:noFill/>
            <a:ln>
              <a:noFill/>
            </a:ln>
          </p:spPr>
        </p:pic>
        <p:sp>
          <p:nvSpPr>
            <p:cNvPr id="896" name="Google Shape;896;p17"/>
            <p:cNvSpPr/>
            <p:nvPr/>
          </p:nvSpPr>
          <p:spPr>
            <a:xfrm>
              <a:off x="1826011" y="4988238"/>
              <a:ext cx="3757765" cy="729338"/>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iw-IL" sz="3000" dirty="0">
                  <a:solidFill>
                    <a:schemeClr val="lt1"/>
                  </a:solidFill>
                </a:rPr>
                <a:t>של לוויין </a:t>
              </a:r>
              <a:r>
                <a:rPr lang="he-IL" sz="3000" dirty="0">
                  <a:solidFill>
                    <a:schemeClr val="lt1"/>
                  </a:solidFill>
                </a:rPr>
                <a:t>תצפית</a:t>
              </a:r>
              <a:r>
                <a:rPr lang="iw-IL" sz="3000" dirty="0">
                  <a:solidFill>
                    <a:schemeClr val="lt1"/>
                  </a:solidFill>
                </a:rPr>
                <a:t> </a:t>
              </a:r>
              <a:endParaRPr sz="2100" dirty="0"/>
            </a:p>
            <a:p>
              <a:pPr algn="r" rtl="1">
                <a:lnSpc>
                  <a:spcPct val="150000"/>
                </a:lnSpc>
                <a:spcBef>
                  <a:spcPts val="0"/>
                </a:spcBef>
                <a:spcAft>
                  <a:spcPts val="0"/>
                </a:spcAft>
              </a:pPr>
              <a:r>
                <a:rPr lang="iw-IL" sz="3000" dirty="0">
                  <a:solidFill>
                    <a:schemeClr val="lt1"/>
                  </a:solidFill>
                </a:rPr>
                <a:t>הוא 5-9</a:t>
              </a:r>
              <a:r>
                <a:rPr lang="he-IL" sz="3000" dirty="0">
                  <a:solidFill>
                    <a:schemeClr val="lt1"/>
                  </a:solidFill>
                </a:rPr>
                <a:t> </a:t>
              </a:r>
              <a:r>
                <a:rPr lang="iw-IL" sz="3000" dirty="0">
                  <a:solidFill>
                    <a:schemeClr val="lt1"/>
                  </a:solidFill>
                </a:rPr>
                <a:t>שנים</a:t>
              </a:r>
              <a:endParaRPr sz="2100" dirty="0"/>
            </a:p>
          </p:txBody>
        </p:sp>
      </p:grpSp>
      <p:grpSp>
        <p:nvGrpSpPr>
          <p:cNvPr id="897" name="Google Shape;897;p17"/>
          <p:cNvGrpSpPr/>
          <p:nvPr/>
        </p:nvGrpSpPr>
        <p:grpSpPr>
          <a:xfrm>
            <a:off x="5784206" y="1468710"/>
            <a:ext cx="11745498" cy="2819637"/>
            <a:chOff x="3856137" y="979140"/>
            <a:chExt cx="7830332" cy="1879758"/>
          </a:xfrm>
        </p:grpSpPr>
        <p:pic>
          <p:nvPicPr>
            <p:cNvPr id="898" name="Google Shape;898;p17"/>
            <p:cNvPicPr preferRelativeResize="0"/>
            <p:nvPr/>
          </p:nvPicPr>
          <p:blipFill rotWithShape="1">
            <a:blip r:embed="rId9">
              <a:alphaModFix/>
            </a:blip>
            <a:srcRect/>
            <a:stretch/>
          </p:blipFill>
          <p:spPr>
            <a:xfrm>
              <a:off x="8378562" y="979140"/>
              <a:ext cx="3307907" cy="1879758"/>
            </a:xfrm>
            <a:prstGeom prst="rect">
              <a:avLst/>
            </a:prstGeom>
            <a:noFill/>
            <a:ln>
              <a:noFill/>
            </a:ln>
          </p:spPr>
        </p:pic>
        <p:sp>
          <p:nvSpPr>
            <p:cNvPr id="899" name="Google Shape;899;p17"/>
            <p:cNvSpPr/>
            <p:nvPr/>
          </p:nvSpPr>
          <p:spPr>
            <a:xfrm>
              <a:off x="3856137" y="1274887"/>
              <a:ext cx="7563165" cy="1015622"/>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iw-IL" sz="9000">
                  <a:solidFill>
                    <a:schemeClr val="lt1"/>
                  </a:solidFill>
                  <a:latin typeface="Arial Black"/>
                  <a:ea typeface="Arial Black"/>
                  <a:cs typeface="Arial Black"/>
                  <a:sym typeface="Arial Black"/>
                </a:rPr>
                <a:t>זמן חיים</a:t>
              </a:r>
              <a:endParaRPr sz="2100"/>
            </a:p>
          </p:txBody>
        </p:sp>
      </p:grpSp>
      <p:pic>
        <p:nvPicPr>
          <p:cNvPr id="900" name="Google Shape;900;p17"/>
          <p:cNvPicPr preferRelativeResize="0"/>
          <p:nvPr/>
        </p:nvPicPr>
        <p:blipFill rotWithShape="1">
          <a:blip r:embed="rId10">
            <a:alphaModFix/>
          </a:blip>
          <a:srcRect/>
          <a:stretch/>
        </p:blipFill>
        <p:spPr>
          <a:xfrm>
            <a:off x="284421" y="196120"/>
            <a:ext cx="2307039" cy="704330"/>
          </a:xfrm>
          <a:prstGeom prst="rect">
            <a:avLst/>
          </a:prstGeom>
          <a:noFill/>
          <a:ln>
            <a:noFill/>
          </a:ln>
        </p:spPr>
      </p:pic>
    </p:spTree>
    <p:extLst>
      <p:ext uri="{BB962C8B-B14F-4D97-AF65-F5344CB8AC3E}">
        <p14:creationId xmlns:p14="http://schemas.microsoft.com/office/powerpoint/2010/main" val="37008340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0"/>
                                        </p:tgtEl>
                                        <p:attrNameLst>
                                          <p:attrName>style.visibility</p:attrName>
                                        </p:attrNameLst>
                                      </p:cBhvr>
                                      <p:to>
                                        <p:strVal val="visible"/>
                                      </p:to>
                                    </p:set>
                                    <p:animEffect transition="in" filter="fade">
                                      <p:cBhvr>
                                        <p:cTn id="7" dur="500"/>
                                        <p:tgtEl>
                                          <p:spTgt spid="890"/>
                                        </p:tgtEl>
                                      </p:cBhvr>
                                    </p:animEffect>
                                  </p:childTnLst>
                                </p:cTn>
                              </p:par>
                              <p:par>
                                <p:cTn id="8" presetID="2" presetClass="entr" presetSubtype="1" fill="hold" nodeType="withEffect">
                                  <p:stCondLst>
                                    <p:cond delay="0"/>
                                  </p:stCondLst>
                                  <p:childTnLst>
                                    <p:set>
                                      <p:cBhvr>
                                        <p:cTn id="9" dur="1" fill="hold">
                                          <p:stCondLst>
                                            <p:cond delay="0"/>
                                          </p:stCondLst>
                                        </p:cTn>
                                        <p:tgtEl>
                                          <p:spTgt spid="897"/>
                                        </p:tgtEl>
                                        <p:attrNameLst>
                                          <p:attrName>style.visibility</p:attrName>
                                        </p:attrNameLst>
                                      </p:cBhvr>
                                      <p:to>
                                        <p:strVal val="visible"/>
                                      </p:to>
                                    </p:set>
                                    <p:anim calcmode="lin" valueType="num">
                                      <p:cBhvr additive="base">
                                        <p:cTn id="10" dur="500"/>
                                        <p:tgtEl>
                                          <p:spTgt spid="89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889"/>
                                        </p:tgtEl>
                                        <p:attrNameLst>
                                          <p:attrName>style.visibility</p:attrName>
                                        </p:attrNameLst>
                                      </p:cBhvr>
                                      <p:to>
                                        <p:strVal val="visible"/>
                                      </p:to>
                                    </p:set>
                                    <p:anim calcmode="lin" valueType="num">
                                      <p:cBhvr additive="base">
                                        <p:cTn id="14" dur="500"/>
                                        <p:tgtEl>
                                          <p:spTgt spid="889"/>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600"/>
                                  </p:stCondLst>
                                  <p:childTnLst>
                                    <p:set>
                                      <p:cBhvr>
                                        <p:cTn id="16" dur="1" fill="hold">
                                          <p:stCondLst>
                                            <p:cond delay="0"/>
                                          </p:stCondLst>
                                        </p:cTn>
                                        <p:tgtEl>
                                          <p:spTgt spid="891"/>
                                        </p:tgtEl>
                                        <p:attrNameLst>
                                          <p:attrName>style.visibility</p:attrName>
                                        </p:attrNameLst>
                                      </p:cBhvr>
                                      <p:to>
                                        <p:strVal val="visible"/>
                                      </p:to>
                                    </p:set>
                                    <p:anim calcmode="lin" valueType="num">
                                      <p:cBhvr additive="base">
                                        <p:cTn id="17" dur="500"/>
                                        <p:tgtEl>
                                          <p:spTgt spid="891"/>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888"/>
                                        </p:tgtEl>
                                        <p:attrNameLst>
                                          <p:attrName>style.visibility</p:attrName>
                                        </p:attrNameLst>
                                      </p:cBhvr>
                                      <p:to>
                                        <p:strVal val="visible"/>
                                      </p:to>
                                    </p:set>
                                    <p:anim calcmode="lin" valueType="num">
                                      <p:cBhvr additive="base">
                                        <p:cTn id="21" dur="500"/>
                                        <p:tgtEl>
                                          <p:spTgt spid="888"/>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300"/>
                                  </p:stCondLst>
                                  <p:childTnLst>
                                    <p:set>
                                      <p:cBhvr>
                                        <p:cTn id="23" dur="1" fill="hold">
                                          <p:stCondLst>
                                            <p:cond delay="0"/>
                                          </p:stCondLst>
                                        </p:cTn>
                                        <p:tgtEl>
                                          <p:spTgt spid="894"/>
                                        </p:tgtEl>
                                        <p:attrNameLst>
                                          <p:attrName>style.visibility</p:attrName>
                                        </p:attrNameLst>
                                      </p:cBhvr>
                                      <p:to>
                                        <p:strVal val="visible"/>
                                      </p:to>
                                    </p:set>
                                    <p:anim calcmode="lin" valueType="num">
                                      <p:cBhvr additive="base">
                                        <p:cTn id="24" dur="500"/>
                                        <p:tgtEl>
                                          <p:spTgt spid="8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23" name="Google Shape;205;p8"/>
          <p:cNvPicPr preferRelativeResize="0"/>
          <p:nvPr/>
        </p:nvPicPr>
        <p:blipFill>
          <a:blip r:embed="rId3">
            <a:alphaModFix/>
          </a:blip>
          <a:srcRect b="15359"/>
          <a:stretch>
            <a:fillRect/>
          </a:stretch>
        </p:blipFill>
        <p:spPr>
          <a:xfrm>
            <a:off x="54631" y="3366"/>
            <a:ext cx="18288000" cy="10287000"/>
          </a:xfrm>
          <a:prstGeom prst="rect">
            <a:avLst/>
          </a:prstGeom>
          <a:noFill/>
          <a:ln>
            <a:noFill/>
          </a:ln>
        </p:spPr>
      </p:pic>
      <p:grpSp>
        <p:nvGrpSpPr>
          <p:cNvPr id="853" name="Google Shape;853;p16"/>
          <p:cNvGrpSpPr/>
          <p:nvPr/>
        </p:nvGrpSpPr>
        <p:grpSpPr>
          <a:xfrm>
            <a:off x="-19681056" y="-8681843"/>
            <a:ext cx="30415680" cy="27650685"/>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4">
            <a:alphaModFix/>
          </a:blip>
          <a:srcRect/>
          <a:stretch/>
        </p:blipFill>
        <p:spPr>
          <a:xfrm rot="351858">
            <a:off x="4639037" y="520275"/>
            <a:ext cx="2254997" cy="2347038"/>
          </a:xfrm>
          <a:prstGeom prst="rect">
            <a:avLst/>
          </a:prstGeom>
          <a:noFill/>
          <a:ln>
            <a:noFill/>
          </a:ln>
        </p:spPr>
      </p:pic>
      <p:pic>
        <p:nvPicPr>
          <p:cNvPr id="864" name="Google Shape;864;p16"/>
          <p:cNvPicPr preferRelativeResize="0"/>
          <p:nvPr/>
        </p:nvPicPr>
        <p:blipFill rotWithShape="1">
          <a:blip r:embed="rId5">
            <a:alphaModFix/>
          </a:blip>
          <a:srcRect/>
          <a:stretch/>
        </p:blipFill>
        <p:spPr>
          <a:xfrm rot="-3157621">
            <a:off x="10585799" y="7178372"/>
            <a:ext cx="1592580" cy="1837593"/>
          </a:xfrm>
          <a:prstGeom prst="rect">
            <a:avLst/>
          </a:prstGeom>
          <a:noFill/>
          <a:ln>
            <a:noFill/>
          </a:ln>
        </p:spPr>
      </p:pic>
      <p:pic>
        <p:nvPicPr>
          <p:cNvPr id="865" name="Google Shape;865;p16"/>
          <p:cNvPicPr preferRelativeResize="0"/>
          <p:nvPr/>
        </p:nvPicPr>
        <p:blipFill rotWithShape="1">
          <a:blip r:embed="rId6">
            <a:alphaModFix/>
          </a:blip>
          <a:srcRect/>
          <a:stretch/>
        </p:blipFill>
        <p:spPr>
          <a:xfrm>
            <a:off x="8248638" y="3775911"/>
            <a:ext cx="2533650" cy="2505807"/>
          </a:xfrm>
          <a:prstGeom prst="rect">
            <a:avLst/>
          </a:prstGeom>
          <a:noFill/>
          <a:ln>
            <a:noFill/>
          </a:ln>
        </p:spPr>
      </p:pic>
      <p:pic>
        <p:nvPicPr>
          <p:cNvPr id="866" name="Google Shape;866;p16"/>
          <p:cNvPicPr preferRelativeResize="0"/>
          <p:nvPr/>
        </p:nvPicPr>
        <p:blipFill rotWithShape="1">
          <a:blip r:embed="rId7">
            <a:alphaModFix/>
          </a:blip>
          <a:srcRect/>
          <a:stretch/>
        </p:blipFill>
        <p:spPr>
          <a:xfrm rot="-2739529">
            <a:off x="1219362" y="7406741"/>
            <a:ext cx="5198208" cy="3108662"/>
          </a:xfrm>
          <a:prstGeom prst="rect">
            <a:avLst/>
          </a:prstGeom>
          <a:noFill/>
          <a:ln>
            <a:noFill/>
          </a:ln>
        </p:spPr>
      </p:pic>
      <p:pic>
        <p:nvPicPr>
          <p:cNvPr id="867" name="Google Shape;867;p16"/>
          <p:cNvPicPr preferRelativeResize="0"/>
          <p:nvPr/>
        </p:nvPicPr>
        <p:blipFill rotWithShape="1">
          <a:blip r:embed="rId8">
            <a:alphaModFix/>
          </a:blip>
          <a:srcRect/>
          <a:stretch/>
        </p:blipFill>
        <p:spPr>
          <a:xfrm rot="-2473391">
            <a:off x="1021549" y="9575900"/>
            <a:ext cx="3430607" cy="3427587"/>
          </a:xfrm>
          <a:prstGeom prst="rect">
            <a:avLst/>
          </a:prstGeom>
          <a:noFill/>
          <a:ln>
            <a:noFill/>
          </a:ln>
        </p:spPr>
      </p:pic>
      <p:pic>
        <p:nvPicPr>
          <p:cNvPr id="868" name="Google Shape;868;p16"/>
          <p:cNvPicPr preferRelativeResize="0"/>
          <p:nvPr/>
        </p:nvPicPr>
        <p:blipFill rotWithShape="1">
          <a:blip r:embed="rId9">
            <a:alphaModFix/>
          </a:blip>
          <a:srcRect/>
          <a:stretch/>
        </p:blipFill>
        <p:spPr>
          <a:xfrm rot="-2667825">
            <a:off x="2583614" y="9033299"/>
            <a:ext cx="1030080" cy="1575417"/>
          </a:xfrm>
          <a:prstGeom prst="rect">
            <a:avLst/>
          </a:prstGeom>
          <a:noFill/>
          <a:ln>
            <a:noFill/>
          </a:ln>
        </p:spPr>
      </p:pic>
      <p:pic>
        <p:nvPicPr>
          <p:cNvPr id="869" name="Google Shape;869;p16"/>
          <p:cNvPicPr preferRelativeResize="0"/>
          <p:nvPr/>
        </p:nvPicPr>
        <p:blipFill rotWithShape="1">
          <a:blip r:embed="rId10">
            <a:alphaModFix/>
          </a:blip>
          <a:srcRect/>
          <a:stretch/>
        </p:blipFill>
        <p:spPr>
          <a:xfrm rot="-2643691">
            <a:off x="2522171" y="5833820"/>
            <a:ext cx="3758253" cy="2064620"/>
          </a:xfrm>
          <a:prstGeom prst="rect">
            <a:avLst/>
          </a:prstGeom>
          <a:noFill/>
          <a:ln>
            <a:noFill/>
          </a:ln>
        </p:spPr>
      </p:pic>
      <p:grpSp>
        <p:nvGrpSpPr>
          <p:cNvPr id="870" name="Google Shape;870;p16"/>
          <p:cNvGrpSpPr/>
          <p:nvPr/>
        </p:nvGrpSpPr>
        <p:grpSpPr>
          <a:xfrm>
            <a:off x="4516372" y="541177"/>
            <a:ext cx="13297013" cy="3654308"/>
            <a:chOff x="3806476" y="442465"/>
            <a:chExt cx="8028949" cy="1690024"/>
          </a:xfrm>
        </p:grpSpPr>
        <p:pic>
          <p:nvPicPr>
            <p:cNvPr id="871" name="Google Shape;871;p16"/>
            <p:cNvPicPr preferRelativeResize="0"/>
            <p:nvPr/>
          </p:nvPicPr>
          <p:blipFill rotWithShape="1">
            <a:blip r:embed="rId11">
              <a:alphaModFix/>
            </a:blip>
            <a:srcRect/>
            <a:stretch/>
          </p:blipFill>
          <p:spPr>
            <a:xfrm>
              <a:off x="5892688" y="442465"/>
              <a:ext cx="5942737" cy="1690024"/>
            </a:xfrm>
            <a:prstGeom prst="rect">
              <a:avLst/>
            </a:prstGeom>
            <a:noFill/>
            <a:ln>
              <a:noFill/>
            </a:ln>
          </p:spPr>
        </p:pic>
        <p:sp>
          <p:nvSpPr>
            <p:cNvPr id="872" name="Google Shape;872;p16"/>
            <p:cNvSpPr/>
            <p:nvPr/>
          </p:nvSpPr>
          <p:spPr>
            <a:xfrm>
              <a:off x="3806476" y="666206"/>
              <a:ext cx="7563165" cy="918057"/>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he-IL" sz="6000" dirty="0">
                  <a:solidFill>
                    <a:schemeClr val="lt1"/>
                  </a:solidFill>
                  <a:latin typeface="Arial Black"/>
                  <a:ea typeface="Arial Black"/>
                  <a:cs typeface="Arial Black"/>
                  <a:sym typeface="Arial Black"/>
                </a:rPr>
                <a:t>מי המדינה הראשונה בעולם</a:t>
              </a:r>
            </a:p>
            <a:p>
              <a:pPr algn="r" rtl="1">
                <a:spcBef>
                  <a:spcPts val="0"/>
                </a:spcBef>
                <a:spcAft>
                  <a:spcPts val="0"/>
                </a:spcAft>
              </a:pPr>
              <a:r>
                <a:rPr lang="he-IL" sz="6000" dirty="0">
                  <a:solidFill>
                    <a:schemeClr val="lt1"/>
                  </a:solidFill>
                  <a:latin typeface="Arial Black"/>
                  <a:ea typeface="Arial Black"/>
                  <a:cs typeface="Arial Black"/>
                  <a:sym typeface="Arial Black"/>
                </a:rPr>
                <a:t> ששיגרה לווין לחלל</a:t>
              </a:r>
              <a:r>
                <a:rPr lang="iw-IL" sz="6000" dirty="0">
                  <a:solidFill>
                    <a:schemeClr val="lt1"/>
                  </a:solidFill>
                  <a:latin typeface="Arial Black"/>
                  <a:ea typeface="Arial Black"/>
                  <a:cs typeface="Arial Black"/>
                  <a:sym typeface="Arial Black"/>
                </a:rPr>
                <a:t>?</a:t>
              </a:r>
              <a:endParaRPr sz="6000" dirty="0"/>
            </a:p>
          </p:txBody>
        </p:sp>
      </p:grpSp>
      <p:pic>
        <p:nvPicPr>
          <p:cNvPr id="873" name="Google Shape;873;p16"/>
          <p:cNvPicPr preferRelativeResize="0"/>
          <p:nvPr/>
        </p:nvPicPr>
        <p:blipFill rotWithShape="1">
          <a:blip r:embed="rId12">
            <a:alphaModFix/>
          </a:blip>
          <a:srcRect/>
          <a:stretch/>
        </p:blipFill>
        <p:spPr>
          <a:xfrm>
            <a:off x="284421" y="196120"/>
            <a:ext cx="2307039" cy="704330"/>
          </a:xfrm>
          <a:prstGeom prst="rect">
            <a:avLst/>
          </a:prstGeom>
          <a:noFill/>
          <a:ln>
            <a:noFill/>
          </a:ln>
        </p:spPr>
      </p:pic>
    </p:spTree>
    <p:extLst>
      <p:ext uri="{BB962C8B-B14F-4D97-AF65-F5344CB8AC3E}">
        <p14:creationId xmlns:p14="http://schemas.microsoft.com/office/powerpoint/2010/main" val="2116146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9443F0-7781-9C3F-1E86-EB8B6F5EA21D}"/>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4DA4EB47-3834-579A-6DD7-39BF46FD0493}"/>
              </a:ext>
            </a:extLst>
          </p:cNvPr>
          <p:cNvSpPr>
            <a:spLocks noGrp="1"/>
          </p:cNvSpPr>
          <p:nvPr>
            <p:ph type="body" idx="1"/>
          </p:nvPr>
        </p:nvSpPr>
        <p:spPr/>
        <p:txBody>
          <a:bodyPr/>
          <a:lstStyle/>
          <a:p>
            <a:endParaRPr lang="he-IL" dirty="0"/>
          </a:p>
        </p:txBody>
      </p:sp>
      <p:pic>
        <p:nvPicPr>
          <p:cNvPr id="2050" name="Picture 2" descr="אין תיאור זמין לתמונה.">
            <a:extLst>
              <a:ext uri="{FF2B5EF4-FFF2-40B4-BE49-F238E27FC236}">
                <a16:creationId xmlns:a16="http://schemas.microsoft.com/office/drawing/2014/main" id="{49507821-7330-8D49-A743-A53A96C38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3"/>
            <a:ext cx="18288000" cy="102822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חלליות במסלול הקפה: לוויינים ומקפות - תחרויות חקר החלל והאסטרונומיה">
            <a:extLst>
              <a:ext uri="{FF2B5EF4-FFF2-40B4-BE49-F238E27FC236}">
                <a16:creationId xmlns:a16="http://schemas.microsoft.com/office/drawing/2014/main" id="{DF531743-5967-65C9-8C0C-BC70FE8754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02318" y="6686550"/>
            <a:ext cx="5219426" cy="3314094"/>
          </a:xfrm>
          <a:prstGeom prst="rect">
            <a:avLst/>
          </a:prstGeom>
          <a:ln/>
        </p:spPr>
        <p:style>
          <a:lnRef idx="3">
            <a:schemeClr val="lt1"/>
          </a:lnRef>
          <a:fillRef idx="1">
            <a:schemeClr val="accent1"/>
          </a:fillRef>
          <a:effectRef idx="1">
            <a:schemeClr val="accent1"/>
          </a:effectRef>
          <a:fontRef idx="minor">
            <a:schemeClr val="lt1"/>
          </a:fontRef>
        </p:style>
      </p:pic>
    </p:spTree>
    <p:extLst>
      <p:ext uri="{BB962C8B-B14F-4D97-AF65-F5344CB8AC3E}">
        <p14:creationId xmlns:p14="http://schemas.microsoft.com/office/powerpoint/2010/main" val="274425797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23" name="Google Shape;205;p8"/>
          <p:cNvPicPr preferRelativeResize="0"/>
          <p:nvPr/>
        </p:nvPicPr>
        <p:blipFill>
          <a:blip r:embed="rId3">
            <a:alphaModFix/>
          </a:blip>
          <a:srcRect b="15359"/>
          <a:stretch>
            <a:fillRect/>
          </a:stretch>
        </p:blipFill>
        <p:spPr>
          <a:xfrm>
            <a:off x="-9907" y="3366"/>
            <a:ext cx="18288000" cy="10287000"/>
          </a:xfrm>
          <a:prstGeom prst="rect">
            <a:avLst/>
          </a:prstGeom>
          <a:noFill/>
          <a:ln>
            <a:noFill/>
          </a:ln>
        </p:spPr>
      </p:pic>
      <p:grpSp>
        <p:nvGrpSpPr>
          <p:cNvPr id="853" name="Google Shape;853;p16"/>
          <p:cNvGrpSpPr/>
          <p:nvPr/>
        </p:nvGrpSpPr>
        <p:grpSpPr>
          <a:xfrm>
            <a:off x="-19681056" y="-8681843"/>
            <a:ext cx="30415680" cy="27650685"/>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4">
            <a:alphaModFix/>
          </a:blip>
          <a:srcRect/>
          <a:stretch/>
        </p:blipFill>
        <p:spPr>
          <a:xfrm rot="351858">
            <a:off x="4639037" y="520275"/>
            <a:ext cx="2254997" cy="2347038"/>
          </a:xfrm>
          <a:prstGeom prst="rect">
            <a:avLst/>
          </a:prstGeom>
          <a:noFill/>
          <a:ln>
            <a:noFill/>
          </a:ln>
        </p:spPr>
      </p:pic>
      <p:pic>
        <p:nvPicPr>
          <p:cNvPr id="864" name="Google Shape;864;p16"/>
          <p:cNvPicPr preferRelativeResize="0"/>
          <p:nvPr/>
        </p:nvPicPr>
        <p:blipFill rotWithShape="1">
          <a:blip r:embed="rId5">
            <a:alphaModFix/>
          </a:blip>
          <a:srcRect/>
          <a:stretch/>
        </p:blipFill>
        <p:spPr>
          <a:xfrm rot="-3157621">
            <a:off x="10585799" y="7178372"/>
            <a:ext cx="1592580" cy="1837593"/>
          </a:xfrm>
          <a:prstGeom prst="rect">
            <a:avLst/>
          </a:prstGeom>
          <a:noFill/>
          <a:ln>
            <a:noFill/>
          </a:ln>
        </p:spPr>
      </p:pic>
      <p:pic>
        <p:nvPicPr>
          <p:cNvPr id="865" name="Google Shape;865;p16"/>
          <p:cNvPicPr preferRelativeResize="0"/>
          <p:nvPr/>
        </p:nvPicPr>
        <p:blipFill rotWithShape="1">
          <a:blip r:embed="rId6">
            <a:alphaModFix/>
          </a:blip>
          <a:srcRect/>
          <a:stretch/>
        </p:blipFill>
        <p:spPr>
          <a:xfrm>
            <a:off x="8248638" y="3775911"/>
            <a:ext cx="2533650" cy="2505807"/>
          </a:xfrm>
          <a:prstGeom prst="rect">
            <a:avLst/>
          </a:prstGeom>
          <a:noFill/>
          <a:ln>
            <a:noFill/>
          </a:ln>
        </p:spPr>
      </p:pic>
      <p:pic>
        <p:nvPicPr>
          <p:cNvPr id="866" name="Google Shape;866;p16"/>
          <p:cNvPicPr preferRelativeResize="0"/>
          <p:nvPr/>
        </p:nvPicPr>
        <p:blipFill rotWithShape="1">
          <a:blip r:embed="rId7">
            <a:alphaModFix/>
          </a:blip>
          <a:srcRect/>
          <a:stretch/>
        </p:blipFill>
        <p:spPr>
          <a:xfrm rot="-2739529">
            <a:off x="1219362" y="7406741"/>
            <a:ext cx="5198208" cy="3108662"/>
          </a:xfrm>
          <a:prstGeom prst="rect">
            <a:avLst/>
          </a:prstGeom>
          <a:noFill/>
          <a:ln>
            <a:noFill/>
          </a:ln>
        </p:spPr>
      </p:pic>
      <p:pic>
        <p:nvPicPr>
          <p:cNvPr id="867" name="Google Shape;867;p16"/>
          <p:cNvPicPr preferRelativeResize="0"/>
          <p:nvPr/>
        </p:nvPicPr>
        <p:blipFill rotWithShape="1">
          <a:blip r:embed="rId8">
            <a:alphaModFix/>
          </a:blip>
          <a:srcRect/>
          <a:stretch/>
        </p:blipFill>
        <p:spPr>
          <a:xfrm rot="-2473391">
            <a:off x="1021549" y="9575900"/>
            <a:ext cx="3430607" cy="3427587"/>
          </a:xfrm>
          <a:prstGeom prst="rect">
            <a:avLst/>
          </a:prstGeom>
          <a:noFill/>
          <a:ln>
            <a:noFill/>
          </a:ln>
        </p:spPr>
      </p:pic>
      <p:pic>
        <p:nvPicPr>
          <p:cNvPr id="868" name="Google Shape;868;p16"/>
          <p:cNvPicPr preferRelativeResize="0"/>
          <p:nvPr/>
        </p:nvPicPr>
        <p:blipFill rotWithShape="1">
          <a:blip r:embed="rId9">
            <a:alphaModFix/>
          </a:blip>
          <a:srcRect/>
          <a:stretch/>
        </p:blipFill>
        <p:spPr>
          <a:xfrm rot="-2667825">
            <a:off x="2583614" y="9033299"/>
            <a:ext cx="1030080" cy="1575417"/>
          </a:xfrm>
          <a:prstGeom prst="rect">
            <a:avLst/>
          </a:prstGeom>
          <a:noFill/>
          <a:ln>
            <a:noFill/>
          </a:ln>
        </p:spPr>
      </p:pic>
      <p:pic>
        <p:nvPicPr>
          <p:cNvPr id="869" name="Google Shape;869;p16"/>
          <p:cNvPicPr preferRelativeResize="0"/>
          <p:nvPr/>
        </p:nvPicPr>
        <p:blipFill rotWithShape="1">
          <a:blip r:embed="rId10">
            <a:alphaModFix/>
          </a:blip>
          <a:srcRect/>
          <a:stretch/>
        </p:blipFill>
        <p:spPr>
          <a:xfrm rot="-2643691">
            <a:off x="2522171" y="5833820"/>
            <a:ext cx="3758253" cy="2064620"/>
          </a:xfrm>
          <a:prstGeom prst="rect">
            <a:avLst/>
          </a:prstGeom>
          <a:noFill/>
          <a:ln>
            <a:noFill/>
          </a:ln>
        </p:spPr>
      </p:pic>
      <p:grpSp>
        <p:nvGrpSpPr>
          <p:cNvPr id="870" name="Google Shape;870;p16"/>
          <p:cNvGrpSpPr/>
          <p:nvPr/>
        </p:nvGrpSpPr>
        <p:grpSpPr>
          <a:xfrm>
            <a:off x="4516372" y="541177"/>
            <a:ext cx="13297013" cy="3654308"/>
            <a:chOff x="3806476" y="442465"/>
            <a:chExt cx="8028949" cy="1690024"/>
          </a:xfrm>
        </p:grpSpPr>
        <p:pic>
          <p:nvPicPr>
            <p:cNvPr id="871" name="Google Shape;871;p16"/>
            <p:cNvPicPr preferRelativeResize="0"/>
            <p:nvPr/>
          </p:nvPicPr>
          <p:blipFill rotWithShape="1">
            <a:blip r:embed="rId11">
              <a:alphaModFix/>
            </a:blip>
            <a:srcRect/>
            <a:stretch/>
          </p:blipFill>
          <p:spPr>
            <a:xfrm>
              <a:off x="5892688" y="442465"/>
              <a:ext cx="5942737" cy="1690024"/>
            </a:xfrm>
            <a:prstGeom prst="rect">
              <a:avLst/>
            </a:prstGeom>
            <a:noFill/>
            <a:ln>
              <a:noFill/>
            </a:ln>
          </p:spPr>
        </p:pic>
        <p:sp>
          <p:nvSpPr>
            <p:cNvPr id="872" name="Google Shape;872;p16"/>
            <p:cNvSpPr/>
            <p:nvPr/>
          </p:nvSpPr>
          <p:spPr>
            <a:xfrm>
              <a:off x="3806476" y="666206"/>
              <a:ext cx="7563165" cy="918057"/>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he-IL" sz="6000" dirty="0">
                  <a:solidFill>
                    <a:schemeClr val="lt1"/>
                  </a:solidFill>
                  <a:latin typeface="Arial Black"/>
                  <a:ea typeface="Arial Black"/>
                  <a:cs typeface="Arial Black"/>
                  <a:sym typeface="Arial Black"/>
                </a:rPr>
                <a:t>מי הייצור החי הראשון</a:t>
              </a:r>
              <a:r>
                <a:rPr lang="en-US" sz="6000" dirty="0">
                  <a:solidFill>
                    <a:schemeClr val="lt1"/>
                  </a:solidFill>
                  <a:latin typeface="Arial Black"/>
                  <a:ea typeface="Arial Black"/>
                  <a:cs typeface="Arial Black"/>
                  <a:sym typeface="Arial Black"/>
                </a:rPr>
                <a:t/>
              </a:r>
              <a:br>
                <a:rPr lang="en-US" sz="6000" dirty="0">
                  <a:solidFill>
                    <a:schemeClr val="lt1"/>
                  </a:solidFill>
                  <a:latin typeface="Arial Black"/>
                  <a:ea typeface="Arial Black"/>
                  <a:cs typeface="Arial Black"/>
                  <a:sym typeface="Arial Black"/>
                </a:rPr>
              </a:br>
              <a:r>
                <a:rPr lang="he-IL" sz="6000" dirty="0">
                  <a:solidFill>
                    <a:schemeClr val="lt1"/>
                  </a:solidFill>
                  <a:latin typeface="Arial Black"/>
                  <a:ea typeface="Arial Black"/>
                  <a:cs typeface="Arial Black"/>
                  <a:sym typeface="Arial Black"/>
                </a:rPr>
                <a:t> שהגיע לחלל</a:t>
              </a:r>
              <a:r>
                <a:rPr lang="iw-IL" sz="6000" dirty="0">
                  <a:solidFill>
                    <a:schemeClr val="lt1"/>
                  </a:solidFill>
                  <a:latin typeface="Arial Black"/>
                  <a:ea typeface="Arial Black"/>
                  <a:cs typeface="Arial Black"/>
                  <a:sym typeface="Arial Black"/>
                </a:rPr>
                <a:t>?</a:t>
              </a:r>
              <a:endParaRPr sz="6000" dirty="0"/>
            </a:p>
          </p:txBody>
        </p:sp>
      </p:grpSp>
      <p:pic>
        <p:nvPicPr>
          <p:cNvPr id="873" name="Google Shape;873;p16"/>
          <p:cNvPicPr preferRelativeResize="0"/>
          <p:nvPr/>
        </p:nvPicPr>
        <p:blipFill rotWithShape="1">
          <a:blip r:embed="rId12">
            <a:alphaModFix/>
          </a:blip>
          <a:srcRect/>
          <a:stretch/>
        </p:blipFill>
        <p:spPr>
          <a:xfrm>
            <a:off x="284421" y="196120"/>
            <a:ext cx="2307039" cy="704330"/>
          </a:xfrm>
          <a:prstGeom prst="rect">
            <a:avLst/>
          </a:prstGeom>
          <a:noFill/>
          <a:ln>
            <a:noFill/>
          </a:ln>
        </p:spPr>
      </p:pic>
    </p:spTree>
    <p:extLst>
      <p:ext uri="{BB962C8B-B14F-4D97-AF65-F5344CB8AC3E}">
        <p14:creationId xmlns:p14="http://schemas.microsoft.com/office/powerpoint/2010/main" val="6667919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205;p8"/>
          <p:cNvPicPr preferRelativeResize="0"/>
          <p:nvPr/>
        </p:nvPicPr>
        <p:blipFill>
          <a:blip r:embed="rId3">
            <a:alphaModFix/>
          </a:blip>
          <a:srcRect b="15359"/>
          <a:stretch>
            <a:fillRect/>
          </a:stretch>
        </p:blipFill>
        <p:spPr>
          <a:xfrm>
            <a:off x="-7917" y="0"/>
            <a:ext cx="18288000" cy="10287000"/>
          </a:xfrm>
          <a:prstGeom prst="rect">
            <a:avLst/>
          </a:prstGeom>
          <a:noFill/>
          <a:ln>
            <a:noFill/>
          </a:ln>
        </p:spPr>
      </p:pic>
      <p:sp>
        <p:nvSpPr>
          <p:cNvPr id="2" name="כותרת 1">
            <a:extLst>
              <a:ext uri="{FF2B5EF4-FFF2-40B4-BE49-F238E27FC236}">
                <a16:creationId xmlns:a16="http://schemas.microsoft.com/office/drawing/2014/main" id="{3B9443F0-7781-9C3F-1E86-EB8B6F5EA21D}"/>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4DA4EB47-3834-579A-6DD7-39BF46FD0493}"/>
              </a:ext>
            </a:extLst>
          </p:cNvPr>
          <p:cNvSpPr>
            <a:spLocks noGrp="1"/>
          </p:cNvSpPr>
          <p:nvPr>
            <p:ph type="body" idx="1"/>
          </p:nvPr>
        </p:nvSpPr>
        <p:spPr/>
        <p:txBody>
          <a:bodyPr/>
          <a:lstStyle/>
          <a:p>
            <a:endParaRPr lang="he-IL" dirty="0"/>
          </a:p>
        </p:txBody>
      </p:sp>
      <p:pic>
        <p:nvPicPr>
          <p:cNvPr id="3074" name="Picture 2" descr="ספוטניק 2 - YouTube">
            <a:extLst>
              <a:ext uri="{FF2B5EF4-FFF2-40B4-BE49-F238E27FC236}">
                <a16:creationId xmlns:a16="http://schemas.microsoft.com/office/drawing/2014/main" id="{97614264-5853-8751-9DE8-BF19E4D26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9" descr="ספוטניק 2 – ויקיפדיה">
            <a:extLst>
              <a:ext uri="{FF2B5EF4-FFF2-40B4-BE49-F238E27FC236}">
                <a16:creationId xmlns:a16="http://schemas.microsoft.com/office/drawing/2014/main" id="{83979C6D-DF57-3B49-B7E2-9A004F9D51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10603" y="720869"/>
            <a:ext cx="5896841" cy="8845262"/>
          </a:xfrm>
          <a:prstGeom prst="rect">
            <a:avLst/>
          </a:prstGeom>
          <a:noFill/>
          <a:ln>
            <a:noFill/>
          </a:ln>
        </p:spPr>
      </p:pic>
      <p:grpSp>
        <p:nvGrpSpPr>
          <p:cNvPr id="5" name="Google Shape;897;p17">
            <a:extLst>
              <a:ext uri="{FF2B5EF4-FFF2-40B4-BE49-F238E27FC236}">
                <a16:creationId xmlns:a16="http://schemas.microsoft.com/office/drawing/2014/main" id="{EE44198C-D1B4-F1F4-18F6-EA9423980AF5}"/>
              </a:ext>
            </a:extLst>
          </p:cNvPr>
          <p:cNvGrpSpPr/>
          <p:nvPr/>
        </p:nvGrpSpPr>
        <p:grpSpPr>
          <a:xfrm>
            <a:off x="-1200150" y="4145973"/>
            <a:ext cx="12334010" cy="2411616"/>
            <a:chOff x="3856137" y="979140"/>
            <a:chExt cx="7830332" cy="1879758"/>
          </a:xfrm>
        </p:grpSpPr>
        <p:pic>
          <p:nvPicPr>
            <p:cNvPr id="6" name="Google Shape;898;p17">
              <a:extLst>
                <a:ext uri="{FF2B5EF4-FFF2-40B4-BE49-F238E27FC236}">
                  <a16:creationId xmlns:a16="http://schemas.microsoft.com/office/drawing/2014/main" id="{CB40A76E-FC59-4153-3956-CC023F928540}"/>
                </a:ext>
              </a:extLst>
            </p:cNvPr>
            <p:cNvPicPr preferRelativeResize="0"/>
            <p:nvPr/>
          </p:nvPicPr>
          <p:blipFill rotWithShape="1">
            <a:blip r:embed="rId6">
              <a:alphaModFix/>
            </a:blip>
            <a:srcRect/>
            <a:stretch/>
          </p:blipFill>
          <p:spPr>
            <a:xfrm>
              <a:off x="8378562" y="979140"/>
              <a:ext cx="3307907" cy="1879758"/>
            </a:xfrm>
            <a:prstGeom prst="rect">
              <a:avLst/>
            </a:prstGeom>
            <a:noFill/>
            <a:ln>
              <a:noFill/>
            </a:ln>
          </p:spPr>
        </p:pic>
        <p:sp>
          <p:nvSpPr>
            <p:cNvPr id="7" name="Google Shape;899;p17">
              <a:extLst>
                <a:ext uri="{FF2B5EF4-FFF2-40B4-BE49-F238E27FC236}">
                  <a16:creationId xmlns:a16="http://schemas.microsoft.com/office/drawing/2014/main" id="{E3208EA9-0122-08D3-2BD3-8C9ACE8CEC7A}"/>
                </a:ext>
              </a:extLst>
            </p:cNvPr>
            <p:cNvSpPr/>
            <p:nvPr/>
          </p:nvSpPr>
          <p:spPr>
            <a:xfrm>
              <a:off x="3856137" y="1274887"/>
              <a:ext cx="7562566" cy="827606"/>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he-IL" sz="6000" dirty="0">
                  <a:solidFill>
                    <a:schemeClr val="lt1"/>
                  </a:solidFill>
                  <a:latin typeface="Arial Black"/>
                  <a:ea typeface="Arial Black"/>
                  <a:cs typeface="Arial Black"/>
                  <a:sym typeface="Arial Black"/>
                </a:rPr>
                <a:t>הכלבה </a:t>
              </a:r>
              <a:r>
                <a:rPr lang="he-IL" sz="6000" dirty="0" err="1">
                  <a:solidFill>
                    <a:schemeClr val="lt1"/>
                  </a:solidFill>
                  <a:latin typeface="Arial Black"/>
                  <a:ea typeface="Arial Black"/>
                  <a:cs typeface="Arial Black"/>
                  <a:sym typeface="Arial Black"/>
                </a:rPr>
                <a:t>לייקה</a:t>
              </a:r>
              <a:endParaRPr sz="6000" dirty="0"/>
            </a:p>
          </p:txBody>
        </p:sp>
      </p:grpSp>
      <p:sp>
        <p:nvSpPr>
          <p:cNvPr id="8" name="תיבת טקסט 7">
            <a:extLst>
              <a:ext uri="{FF2B5EF4-FFF2-40B4-BE49-F238E27FC236}">
                <a16:creationId xmlns:a16="http://schemas.microsoft.com/office/drawing/2014/main" id="{0DAEE65E-ED75-7AE7-349A-F76CCC31686A}"/>
              </a:ext>
            </a:extLst>
          </p:cNvPr>
          <p:cNvSpPr txBox="1"/>
          <p:nvPr/>
        </p:nvSpPr>
        <p:spPr>
          <a:xfrm>
            <a:off x="6391711" y="1904094"/>
            <a:ext cx="5504579" cy="1338828"/>
          </a:xfrm>
          <a:prstGeom prst="rect">
            <a:avLst/>
          </a:prstGeom>
          <a:noFill/>
        </p:spPr>
        <p:txBody>
          <a:bodyPr wrap="square" rtlCol="1">
            <a:spAutoFit/>
          </a:bodyPr>
          <a:lstStyle/>
          <a:p>
            <a:pPr algn="r" rtl="1"/>
            <a:r>
              <a:rPr lang="he-IL" sz="2700" dirty="0">
                <a:solidFill>
                  <a:schemeClr val="bg1"/>
                </a:solidFill>
              </a:rPr>
              <a:t>שוגרה בנובמבר 1957.</a:t>
            </a:r>
            <a:endParaRPr lang="en-US" sz="2700" dirty="0">
              <a:solidFill>
                <a:schemeClr val="bg1"/>
              </a:solidFill>
            </a:endParaRPr>
          </a:p>
          <a:p>
            <a:pPr algn="r" rtl="1"/>
            <a:r>
              <a:rPr lang="he-IL" sz="2700" dirty="0">
                <a:solidFill>
                  <a:schemeClr val="bg1"/>
                </a:solidFill>
                <a:ea typeface="Times New Roman" panose="02020603050405020304" pitchFamily="18" charset="0"/>
                <a:cs typeface="Arial" panose="020B0604020202020204" pitchFamily="34" charset="0"/>
              </a:rPr>
              <a:t>לייקה הייתה אסטרונאוטית הראשונה ששוגרה לחלל והקיפה את כדור הארץ</a:t>
            </a:r>
            <a:endParaRPr lang="he-IL" sz="2700" dirty="0">
              <a:solidFill>
                <a:schemeClr val="bg1"/>
              </a:solidFill>
            </a:endParaRPr>
          </a:p>
        </p:txBody>
      </p:sp>
    </p:spTree>
    <p:extLst>
      <p:ext uri="{BB962C8B-B14F-4D97-AF65-F5344CB8AC3E}">
        <p14:creationId xmlns:p14="http://schemas.microsoft.com/office/powerpoint/2010/main" val="37031775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pic>
        <p:nvPicPr>
          <p:cNvPr id="205" name="Google Shape;205;p8"/>
          <p:cNvPicPr preferRelativeResize="0"/>
          <p:nvPr/>
        </p:nvPicPr>
        <p:blipFill>
          <a:blip r:embed="rId3">
            <a:alphaModFix/>
          </a:blip>
          <a:srcRect b="15359"/>
          <a:stretch>
            <a:fillRect/>
          </a:stretch>
        </p:blipFill>
        <p:spPr>
          <a:xfrm>
            <a:off x="-7917" y="0"/>
            <a:ext cx="18288000" cy="10287000"/>
          </a:xfrm>
          <a:prstGeom prst="rect">
            <a:avLst/>
          </a:prstGeom>
          <a:noFill/>
          <a:ln>
            <a:noFill/>
          </a:ln>
        </p:spPr>
      </p:pic>
      <p:sp>
        <p:nvSpPr>
          <p:cNvPr id="211" name="Google Shape;211;p8"/>
          <p:cNvSpPr txBox="1"/>
          <p:nvPr/>
        </p:nvSpPr>
        <p:spPr>
          <a:xfrm>
            <a:off x="2971799" y="943153"/>
            <a:ext cx="11158387"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x-none" sz="7200" b="1">
                <a:solidFill>
                  <a:schemeClr val="lt1"/>
                </a:solidFill>
                <a:latin typeface="Arial"/>
                <a:ea typeface="Arial"/>
                <a:cs typeface="Arial"/>
                <a:sym typeface="Arial"/>
              </a:rPr>
              <a:t>לוויינים ככלי לביצוע משימות </a:t>
            </a:r>
            <a:endParaRPr sz="7200" b="1">
              <a:solidFill>
                <a:schemeClr val="lt1"/>
              </a:solidFill>
              <a:latin typeface="Arial"/>
              <a:ea typeface="Arial"/>
              <a:cs typeface="Arial"/>
              <a:sym typeface="Arial"/>
            </a:endParaRPr>
          </a:p>
        </p:txBody>
      </p:sp>
      <p:pic>
        <p:nvPicPr>
          <p:cNvPr id="212" name="Google Shape;212;p8" descr="Money Icon Flat #123045 - Free Icons Library"/>
          <p:cNvPicPr preferRelativeResize="0"/>
          <p:nvPr/>
        </p:nvPicPr>
        <p:blipFill>
          <a:blip r:embed="rId4">
            <a:alphaModFix/>
          </a:blip>
          <a:stretch>
            <a:fillRect/>
          </a:stretch>
        </p:blipFill>
        <p:spPr>
          <a:xfrm>
            <a:off x="12645438" y="5327745"/>
            <a:ext cx="2346599" cy="2346600"/>
          </a:xfrm>
          <a:prstGeom prst="ellipse">
            <a:avLst/>
          </a:prstGeom>
          <a:noFill/>
          <a:ln w="63500" cap="rnd" cmpd="sng">
            <a:solidFill>
              <a:srgbClr val="333333"/>
            </a:solidFill>
            <a:prstDash val="solid"/>
            <a:round/>
            <a:headEnd type="none" w="sm" len="sm"/>
            <a:tailEnd type="none" w="sm" len="sm"/>
          </a:ln>
        </p:spPr>
      </p:pic>
      <p:pic>
        <p:nvPicPr>
          <p:cNvPr id="213" name="Google Shape;213;p8" descr="Free Plant research Colored Outline Icon - Available in SVG, PNG, EPS, AI &amp;amp;  Icon fonts"/>
          <p:cNvPicPr preferRelativeResize="0"/>
          <p:nvPr/>
        </p:nvPicPr>
        <p:blipFill>
          <a:blip r:embed="rId5">
            <a:alphaModFix/>
          </a:blip>
          <a:stretch>
            <a:fillRect/>
          </a:stretch>
        </p:blipFill>
        <p:spPr>
          <a:xfrm>
            <a:off x="7920244" y="7400030"/>
            <a:ext cx="2346600" cy="2346600"/>
          </a:xfrm>
          <a:prstGeom prst="ellipse">
            <a:avLst/>
          </a:prstGeom>
          <a:noFill/>
          <a:ln w="63500" cap="rnd" cmpd="sng">
            <a:solidFill>
              <a:srgbClr val="333333"/>
            </a:solidFill>
            <a:prstDash val="solid"/>
            <a:round/>
            <a:headEnd type="none" w="sm" len="sm"/>
            <a:tailEnd type="none" w="sm" len="sm"/>
          </a:ln>
        </p:spPr>
      </p:pic>
      <p:sp>
        <p:nvSpPr>
          <p:cNvPr id="214" name="Google Shape;214;p8"/>
          <p:cNvSpPr/>
          <p:nvPr/>
        </p:nvSpPr>
        <p:spPr>
          <a:xfrm>
            <a:off x="3195051" y="5148873"/>
            <a:ext cx="2346599" cy="2203838"/>
          </a:xfrm>
          <a:prstGeom prst="ellipse">
            <a:avLst/>
          </a:prstGeom>
          <a:noFill/>
          <a:ln w="76200" cap="flat"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pic>
        <p:nvPicPr>
          <p:cNvPr id="215" name="Google Shape;215;p8"/>
          <p:cNvPicPr preferRelativeResize="0"/>
          <p:nvPr/>
        </p:nvPicPr>
        <p:blipFill>
          <a:blip r:embed="rId6">
            <a:alphaModFix/>
          </a:blip>
          <a:stretch>
            <a:fillRect/>
          </a:stretch>
        </p:blipFill>
        <p:spPr>
          <a:xfrm>
            <a:off x="3477773" y="5327745"/>
            <a:ext cx="1746200" cy="1746200"/>
          </a:xfrm>
          <a:prstGeom prst="rect">
            <a:avLst/>
          </a:prstGeom>
          <a:noFill/>
          <a:ln>
            <a:noFill/>
          </a:ln>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2304" y="3088438"/>
            <a:ext cx="3782480" cy="3771223"/>
          </a:xfrm>
          <a:prstGeom prst="rect">
            <a:avLst/>
          </a:prstGeom>
        </p:spPr>
      </p:pic>
      <p:pic>
        <p:nvPicPr>
          <p:cNvPr id="14" name="תמונה 15" descr="תמונה שמכילה לוגו&#10;&#10;התיאור נוצר באופן אוטומטי">
            <a:extLst>
              <a:ext uri="{FF2B5EF4-FFF2-40B4-BE49-F238E27FC236}">
                <a16:creationId xmlns:a16="http://schemas.microsoft.com/office/drawing/2014/main" id="{594E299F-05D1-4B22-B7F0-6E37F7B74A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5" name="תמונה 13" descr="תמונה שמכילה לוגו&#10;&#10;התיאור נוצר באופן אוטומטי">
            <a:extLst>
              <a:ext uri="{FF2B5EF4-FFF2-40B4-BE49-F238E27FC236}">
                <a16:creationId xmlns:a16="http://schemas.microsoft.com/office/drawing/2014/main" id="{A5DCFB59-2747-42DF-A00B-D7B5489992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extLst>
      <p:ext uri="{BB962C8B-B14F-4D97-AF65-F5344CB8AC3E}">
        <p14:creationId xmlns:p14="http://schemas.microsoft.com/office/powerpoint/2010/main" val="1120603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9"/>
          <p:cNvPicPr preferRelativeResize="0"/>
          <p:nvPr/>
        </p:nvPicPr>
        <p:blipFill>
          <a:blip r:embed="rId3">
            <a:alphaModFix/>
          </a:blip>
          <a:srcRect b="15359"/>
          <a:stretch>
            <a:fillRect/>
          </a:stretch>
        </p:blipFill>
        <p:spPr>
          <a:xfrm>
            <a:off x="-7918" y="-22551"/>
            <a:ext cx="18288000" cy="10287000"/>
          </a:xfrm>
          <a:prstGeom prst="rect">
            <a:avLst/>
          </a:prstGeom>
          <a:noFill/>
          <a:ln>
            <a:noFill/>
          </a:ln>
        </p:spPr>
      </p:pic>
      <p:sp>
        <p:nvSpPr>
          <p:cNvPr id="228" name="Google Shape;228;p9"/>
          <p:cNvSpPr txBox="1"/>
          <p:nvPr/>
        </p:nvSpPr>
        <p:spPr>
          <a:xfrm>
            <a:off x="1706582" y="1487832"/>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x-none" sz="7200" b="1">
                <a:solidFill>
                  <a:schemeClr val="lt1"/>
                </a:solidFill>
                <a:latin typeface="Arial"/>
                <a:ea typeface="Arial"/>
                <a:cs typeface="Arial"/>
                <a:sym typeface="Arial"/>
              </a:rPr>
              <a:t>שימושים מרכזיים של לוויינים וחלליות</a:t>
            </a:r>
            <a:endParaRPr sz="7200" b="1">
              <a:solidFill>
                <a:schemeClr val="lt1"/>
              </a:solidFill>
              <a:latin typeface="Arial"/>
              <a:ea typeface="Arial"/>
              <a:cs typeface="Arial"/>
              <a:sym typeface="Arial"/>
            </a:endParaRPr>
          </a:p>
        </p:txBody>
      </p:sp>
      <p:sp>
        <p:nvSpPr>
          <p:cNvPr id="229" name="Google Shape;229;p9"/>
          <p:cNvSpPr/>
          <p:nvPr/>
        </p:nvSpPr>
        <p:spPr>
          <a:xfrm>
            <a:off x="6726156" y="7401461"/>
            <a:ext cx="2850506" cy="1323439"/>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a:solidFill>
                  <a:schemeClr val="lt1"/>
                </a:solidFill>
                <a:latin typeface="Arial"/>
                <a:ea typeface="Arial"/>
                <a:cs typeface="Arial"/>
                <a:sym typeface="Arial"/>
              </a:rPr>
              <a:t>אסטרונומיה </a:t>
            </a:r>
            <a:br>
              <a:rPr lang="x-none" sz="4000" b="1">
                <a:solidFill>
                  <a:schemeClr val="lt1"/>
                </a:solidFill>
                <a:latin typeface="Arial"/>
                <a:ea typeface="Arial"/>
                <a:cs typeface="Arial"/>
                <a:sym typeface="Arial"/>
              </a:rPr>
            </a:br>
            <a:r>
              <a:rPr lang="x-none" sz="4000" b="1">
                <a:solidFill>
                  <a:schemeClr val="lt1"/>
                </a:solidFill>
                <a:latin typeface="Arial"/>
                <a:ea typeface="Arial"/>
                <a:cs typeface="Arial"/>
                <a:sym typeface="Arial"/>
              </a:rPr>
              <a:t>וחקר החלל</a:t>
            </a:r>
            <a:endParaRPr sz="4000" b="1">
              <a:solidFill>
                <a:schemeClr val="lt1"/>
              </a:solidFill>
              <a:latin typeface="Arial"/>
              <a:ea typeface="Arial"/>
              <a:cs typeface="Arial"/>
              <a:sym typeface="Arial"/>
            </a:endParaRPr>
          </a:p>
        </p:txBody>
      </p:sp>
      <p:sp>
        <p:nvSpPr>
          <p:cNvPr id="230" name="Google Shape;230;p9"/>
          <p:cNvSpPr/>
          <p:nvPr/>
        </p:nvSpPr>
        <p:spPr>
          <a:xfrm rot="-5400000">
            <a:off x="4493142" y="5131614"/>
            <a:ext cx="1258517" cy="1620951"/>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E36C09"/>
          </a:solidFill>
          <a:ln w="9525"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dk1"/>
              </a:solidFill>
              <a:latin typeface="Calibri"/>
              <a:ea typeface="Calibri"/>
              <a:cs typeface="Calibri"/>
              <a:sym typeface="Calibri"/>
            </a:endParaRPr>
          </a:p>
        </p:txBody>
      </p:sp>
      <p:grpSp>
        <p:nvGrpSpPr>
          <p:cNvPr id="231" name="Google Shape;231;p9"/>
          <p:cNvGrpSpPr/>
          <p:nvPr/>
        </p:nvGrpSpPr>
        <p:grpSpPr>
          <a:xfrm>
            <a:off x="7338789" y="5229100"/>
            <a:ext cx="1665204" cy="1239032"/>
            <a:chOff x="6643075" y="3664250"/>
            <a:chExt cx="407950" cy="407975"/>
          </a:xfrm>
        </p:grpSpPr>
        <p:sp>
          <p:nvSpPr>
            <p:cNvPr id="232" name="Google Shape;232;p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4" name="Google Shape;234;p9"/>
          <p:cNvSpPr/>
          <p:nvPr/>
        </p:nvSpPr>
        <p:spPr>
          <a:xfrm>
            <a:off x="13173001" y="5312833"/>
            <a:ext cx="979454" cy="104205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235" name="Google Shape;235;p9"/>
          <p:cNvGrpSpPr/>
          <p:nvPr/>
        </p:nvGrpSpPr>
        <p:grpSpPr>
          <a:xfrm>
            <a:off x="15371197" y="5364206"/>
            <a:ext cx="1502973" cy="895796"/>
            <a:chOff x="3269900" y="3064500"/>
            <a:chExt cx="432325" cy="263075"/>
          </a:xfrm>
        </p:grpSpPr>
        <p:sp>
          <p:nvSpPr>
            <p:cNvPr id="236" name="Google Shape;236;p9"/>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7" name="Google Shape;237;p9"/>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8" name="Google Shape;238;p9"/>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39" name="Google Shape;239;p9"/>
          <p:cNvGrpSpPr/>
          <p:nvPr/>
        </p:nvGrpSpPr>
        <p:grpSpPr>
          <a:xfrm>
            <a:off x="1936198" y="5312829"/>
            <a:ext cx="1156986" cy="1248445"/>
            <a:chOff x="2635450" y="4321225"/>
            <a:chExt cx="368400" cy="466425"/>
          </a:xfrm>
        </p:grpSpPr>
        <p:sp>
          <p:nvSpPr>
            <p:cNvPr id="240" name="Google Shape;240;p9"/>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1" name="Google Shape;241;p9"/>
            <p:cNvSpPr/>
            <p:nvPr/>
          </p:nvSpPr>
          <p:spPr>
            <a:xfrm>
              <a:off x="2819350" y="4321225"/>
              <a:ext cx="25" cy="347075"/>
            </a:xfrm>
            <a:custGeom>
              <a:avLst/>
              <a:gdLst/>
              <a:ahLst/>
              <a:cxnLst/>
              <a:rect l="l" t="t" r="r" b="b"/>
              <a:pathLst>
                <a:path w="1" h="13883" fill="none" extrusionOk="0">
                  <a:moveTo>
                    <a:pt x="0" y="13883"/>
                  </a:moveTo>
                  <a:lnTo>
                    <a:pt x="0" y="0"/>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2" name="Google Shape;242;p9"/>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3" name="Google Shape;243;p9"/>
            <p:cNvSpPr/>
            <p:nvPr/>
          </p:nvSpPr>
          <p:spPr>
            <a:xfrm>
              <a:off x="2850400" y="4372975"/>
              <a:ext cx="54825" cy="54825"/>
            </a:xfrm>
            <a:custGeom>
              <a:avLst/>
              <a:gdLst/>
              <a:ahLst/>
              <a:cxnLst/>
              <a:rect l="l" t="t" r="r" b="b"/>
              <a:pathLst>
                <a:path w="2193" h="2193" fill="none" extrusionOk="0">
                  <a:moveTo>
                    <a:pt x="2192" y="0"/>
                  </a:moveTo>
                  <a:lnTo>
                    <a:pt x="0" y="2192"/>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4" name="Google Shape;244;p9"/>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5" name="Google Shape;245;p9"/>
            <p:cNvSpPr/>
            <p:nvPr/>
          </p:nvSpPr>
          <p:spPr>
            <a:xfrm>
              <a:off x="2696350" y="4479525"/>
              <a:ext cx="87100" cy="87100"/>
            </a:xfrm>
            <a:custGeom>
              <a:avLst/>
              <a:gdLst/>
              <a:ahLst/>
              <a:cxnLst/>
              <a:rect l="l" t="t" r="r" b="b"/>
              <a:pathLst>
                <a:path w="3484" h="3484" fill="none" extrusionOk="0">
                  <a:moveTo>
                    <a:pt x="0" y="1"/>
                  </a:moveTo>
                  <a:lnTo>
                    <a:pt x="3483" y="3483"/>
                  </a:lnTo>
                </a:path>
              </a:pathLst>
            </a:custGeom>
            <a:solidFill>
              <a:srgbClr val="E36C09"/>
            </a:solidFill>
            <a:ln w="762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ct val="0"/>
                </a:spcBef>
                <a:spcAft>
                  <a:spcPct val="0"/>
                </a:spcAft>
                <a:buClr>
                  <a:schemeClr val="dk1"/>
                </a:buClr>
                <a:buSzPts val="1800"/>
                <a:buFont typeface="Calibri"/>
                <a:buNone/>
              </a:pPr>
              <a:endParaRPr sz="1800">
                <a:solidFill>
                  <a:schemeClr val="dk1"/>
                </a:solidFill>
                <a:latin typeface="Calibri"/>
                <a:ea typeface="Calibri"/>
                <a:cs typeface="Calibri"/>
                <a:sym typeface="Calibri"/>
              </a:endParaRPr>
            </a:p>
          </p:txBody>
        </p:sp>
      </p:grpSp>
      <p:sp>
        <p:nvSpPr>
          <p:cNvPr id="246" name="Google Shape;246;p9"/>
          <p:cNvSpPr/>
          <p:nvPr/>
        </p:nvSpPr>
        <p:spPr>
          <a:xfrm>
            <a:off x="15154720" y="7429200"/>
            <a:ext cx="1866857" cy="1938952"/>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dirty="0" smtClean="0">
                <a:solidFill>
                  <a:schemeClr val="lt1"/>
                </a:solidFill>
                <a:latin typeface="Calibri"/>
                <a:ea typeface="Calibri"/>
                <a:cs typeface="Calibri"/>
                <a:sym typeface="Calibri"/>
              </a:rPr>
              <a:t>תצפית</a:t>
            </a:r>
            <a:r>
              <a:rPr lang="en-US" sz="4000" b="1" dirty="0" smtClean="0">
                <a:solidFill>
                  <a:schemeClr val="lt1"/>
                </a:solidFill>
                <a:latin typeface="Calibri"/>
                <a:ea typeface="Calibri"/>
                <a:cs typeface="Calibri"/>
                <a:sym typeface="Calibri"/>
              </a:rPr>
              <a:t/>
            </a:r>
            <a:br>
              <a:rPr lang="en-US" sz="4000" b="1" dirty="0" smtClean="0">
                <a:solidFill>
                  <a:schemeClr val="lt1"/>
                </a:solidFill>
                <a:latin typeface="Calibri"/>
                <a:ea typeface="Calibri"/>
                <a:cs typeface="Calibri"/>
                <a:sym typeface="Calibri"/>
              </a:rPr>
            </a:br>
            <a:r>
              <a:rPr lang="he-IL" sz="4000" b="1" dirty="0" smtClean="0">
                <a:solidFill>
                  <a:schemeClr val="lt1"/>
                </a:solidFill>
                <a:latin typeface="Calibri"/>
                <a:ea typeface="Calibri"/>
                <a:cs typeface="Calibri"/>
                <a:sym typeface="Calibri"/>
              </a:rPr>
              <a:t>וריגול</a:t>
            </a:r>
            <a:r>
              <a:rPr lang="he-IL" sz="4000" b="1" dirty="0">
                <a:solidFill>
                  <a:schemeClr val="lt1"/>
                </a:solidFill>
                <a:latin typeface="Calibri"/>
                <a:ea typeface="Calibri"/>
                <a:cs typeface="Calibri"/>
                <a:sym typeface="Calibri"/>
              </a:rPr>
              <a:t> </a:t>
            </a:r>
            <a:r>
              <a:rPr lang="he-IL" sz="4000" b="1" dirty="0" smtClean="0">
                <a:solidFill>
                  <a:schemeClr val="lt1"/>
                </a:solidFill>
                <a:latin typeface="Calibri"/>
                <a:ea typeface="Calibri"/>
                <a:cs typeface="Calibri"/>
                <a:sym typeface="Calibri"/>
              </a:rPr>
              <a:t>צבאיים</a:t>
            </a:r>
            <a:endParaRPr dirty="0"/>
          </a:p>
        </p:txBody>
      </p:sp>
      <p:sp>
        <p:nvSpPr>
          <p:cNvPr id="247" name="Google Shape;247;p9"/>
          <p:cNvSpPr txBox="1"/>
          <p:nvPr/>
        </p:nvSpPr>
        <p:spPr>
          <a:xfrm>
            <a:off x="12915417" y="7429200"/>
            <a:ext cx="1600200" cy="707886"/>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4000" b="1">
                <a:solidFill>
                  <a:schemeClr val="lt1"/>
                </a:solidFill>
                <a:latin typeface="Calibri"/>
                <a:ea typeface="Calibri"/>
                <a:cs typeface="Calibri"/>
                <a:sym typeface="Calibri"/>
              </a:rPr>
              <a:t>GPS</a:t>
            </a:r>
            <a:endParaRPr sz="4000" b="1">
              <a:solidFill>
                <a:schemeClr val="lt1"/>
              </a:solidFill>
              <a:latin typeface="Calibri"/>
              <a:ea typeface="Calibri"/>
              <a:cs typeface="Calibri"/>
              <a:sym typeface="Calibri"/>
            </a:endParaRPr>
          </a:p>
        </p:txBody>
      </p:sp>
      <p:sp>
        <p:nvSpPr>
          <p:cNvPr id="248" name="Google Shape;248;p9"/>
          <p:cNvSpPr/>
          <p:nvPr/>
        </p:nvSpPr>
        <p:spPr>
          <a:xfrm>
            <a:off x="1661090" y="7401461"/>
            <a:ext cx="1830950" cy="707886"/>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a:solidFill>
                  <a:schemeClr val="lt1"/>
                </a:solidFill>
                <a:latin typeface="Arial"/>
                <a:ea typeface="Arial"/>
                <a:cs typeface="Arial"/>
                <a:sym typeface="Arial"/>
              </a:rPr>
              <a:t>חקלאות</a:t>
            </a:r>
            <a:endParaRPr/>
          </a:p>
        </p:txBody>
      </p:sp>
      <p:sp>
        <p:nvSpPr>
          <p:cNvPr id="249" name="Google Shape;249;p9"/>
          <p:cNvSpPr/>
          <p:nvPr/>
        </p:nvSpPr>
        <p:spPr>
          <a:xfrm>
            <a:off x="4066986" y="7401461"/>
            <a:ext cx="2084224" cy="1323439"/>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a:solidFill>
                  <a:schemeClr val="lt1"/>
                </a:solidFill>
                <a:latin typeface="Arial"/>
                <a:ea typeface="Arial"/>
                <a:cs typeface="Arial"/>
                <a:sym typeface="Arial"/>
              </a:rPr>
              <a:t>תקשורת </a:t>
            </a:r>
            <a:br>
              <a:rPr lang="x-none" sz="4000" b="1">
                <a:solidFill>
                  <a:schemeClr val="lt1"/>
                </a:solidFill>
                <a:latin typeface="Arial"/>
                <a:ea typeface="Arial"/>
                <a:cs typeface="Arial"/>
                <a:sym typeface="Arial"/>
              </a:rPr>
            </a:br>
            <a:r>
              <a:rPr lang="x-none" sz="4000" b="1">
                <a:solidFill>
                  <a:schemeClr val="lt1"/>
                </a:solidFill>
                <a:latin typeface="Arial"/>
                <a:ea typeface="Arial"/>
                <a:cs typeface="Arial"/>
                <a:sym typeface="Arial"/>
              </a:rPr>
              <a:t>ואינטרנט</a:t>
            </a:r>
            <a:endParaRPr sz="4000" b="1">
              <a:solidFill>
                <a:schemeClr val="lt1"/>
              </a:solidFill>
              <a:latin typeface="Arial"/>
              <a:ea typeface="Arial"/>
              <a:cs typeface="Arial"/>
              <a:sym typeface="Arial"/>
            </a:endParaRPr>
          </a:p>
        </p:txBody>
      </p:sp>
      <p:sp>
        <p:nvSpPr>
          <p:cNvPr id="250" name="Google Shape;250;p9"/>
          <p:cNvSpPr/>
          <p:nvPr/>
        </p:nvSpPr>
        <p:spPr>
          <a:xfrm>
            <a:off x="9752158" y="7340095"/>
            <a:ext cx="2735043" cy="1323439"/>
          </a:xfrm>
          <a:prstGeom prst="rect">
            <a:avLst/>
          </a:prstGeom>
          <a:noFill/>
          <a:ln>
            <a:noFill/>
          </a:ln>
        </p:spPr>
        <p:txBody>
          <a:bodyPr spcFirstLastPara="1" wrap="square" lIns="91425" tIns="45700" rIns="91425" bIns="45700" anchor="t" anchorCtr="0">
            <a:spAutoFit/>
          </a:bodyPr>
          <a:lstStyle/>
          <a:p>
            <a:pPr marL="0" marR="0" lvl="0" indent="0" algn="ctr" rtl="1">
              <a:spcBef>
                <a:spcPct val="0"/>
              </a:spcBef>
              <a:spcAft>
                <a:spcPct val="0"/>
              </a:spcAft>
              <a:buNone/>
            </a:pPr>
            <a:r>
              <a:rPr lang="x-none" sz="4000" b="1" dirty="0">
                <a:solidFill>
                  <a:schemeClr val="lt1"/>
                </a:solidFill>
                <a:latin typeface="Arial"/>
                <a:ea typeface="Arial"/>
                <a:cs typeface="Arial"/>
                <a:sym typeface="Arial"/>
              </a:rPr>
              <a:t>מזג אוויר </a:t>
            </a:r>
            <a:br>
              <a:rPr lang="x-none" sz="4000" b="1" dirty="0">
                <a:solidFill>
                  <a:schemeClr val="lt1"/>
                </a:solidFill>
                <a:latin typeface="Arial"/>
                <a:ea typeface="Arial"/>
                <a:cs typeface="Arial"/>
                <a:sym typeface="Arial"/>
              </a:rPr>
            </a:br>
            <a:r>
              <a:rPr lang="x-none" sz="4000" b="1" dirty="0">
                <a:solidFill>
                  <a:schemeClr val="lt1"/>
                </a:solidFill>
                <a:latin typeface="Arial"/>
                <a:ea typeface="Arial"/>
                <a:cs typeface="Arial"/>
                <a:sym typeface="Arial"/>
              </a:rPr>
              <a:t>וחקר כדה"א</a:t>
            </a:r>
            <a:endParaRPr dirty="0"/>
          </a:p>
        </p:txBody>
      </p:sp>
      <p:sp>
        <p:nvSpPr>
          <p:cNvPr id="251" name="Google Shape;251;p9"/>
          <p:cNvSpPr/>
          <p:nvPr/>
        </p:nvSpPr>
        <p:spPr>
          <a:xfrm>
            <a:off x="10409904" y="5312832"/>
            <a:ext cx="1544355" cy="1089087"/>
          </a:xfrm>
          <a:custGeom>
            <a:avLst/>
            <a:gdLst/>
            <a:ahLst/>
            <a:cxnLst/>
            <a:rect l="l" t="t" r="r" b="b"/>
            <a:pathLst>
              <a:path w="3224845" h="2078296" extrusionOk="0">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lt1"/>
              </a:solidFill>
              <a:latin typeface="Calibri"/>
              <a:ea typeface="Calibri"/>
              <a:cs typeface="Calibri"/>
              <a:sym typeface="Calibri"/>
            </a:endParaRPr>
          </a:p>
        </p:txBody>
      </p:sp>
      <p:cxnSp>
        <p:nvCxnSpPr>
          <p:cNvPr id="252" name="Google Shape;252;p9"/>
          <p:cNvCxnSpPr/>
          <p:nvPr/>
        </p:nvCxnSpPr>
        <p:spPr>
          <a:xfrm>
            <a:off x="15371197" y="7124700"/>
            <a:ext cx="1545203" cy="0"/>
          </a:xfrm>
          <a:prstGeom prst="straightConnector1">
            <a:avLst/>
          </a:prstGeom>
          <a:noFill/>
          <a:ln w="76200" cap="flat" cmpd="sng">
            <a:solidFill>
              <a:srgbClr val="E36C09"/>
            </a:solidFill>
            <a:prstDash val="dash"/>
            <a:round/>
            <a:headEnd type="none" w="sm" len="sm"/>
            <a:tailEnd type="none" w="sm" len="sm"/>
          </a:ln>
        </p:spPr>
      </p:cxnSp>
      <p:cxnSp>
        <p:nvCxnSpPr>
          <p:cNvPr id="253" name="Google Shape;253;p9"/>
          <p:cNvCxnSpPr/>
          <p:nvPr/>
        </p:nvCxnSpPr>
        <p:spPr>
          <a:xfrm>
            <a:off x="12970414" y="7124700"/>
            <a:ext cx="1545203" cy="0"/>
          </a:xfrm>
          <a:prstGeom prst="straightConnector1">
            <a:avLst/>
          </a:prstGeom>
          <a:noFill/>
          <a:ln w="76200" cap="flat" cmpd="sng">
            <a:solidFill>
              <a:srgbClr val="E36C09"/>
            </a:solidFill>
            <a:prstDash val="dash"/>
            <a:round/>
            <a:headEnd type="none" w="sm" len="sm"/>
            <a:tailEnd type="none" w="sm" len="sm"/>
          </a:ln>
        </p:spPr>
      </p:cxnSp>
      <p:cxnSp>
        <p:nvCxnSpPr>
          <p:cNvPr id="254" name="Google Shape;254;p9"/>
          <p:cNvCxnSpPr/>
          <p:nvPr/>
        </p:nvCxnSpPr>
        <p:spPr>
          <a:xfrm>
            <a:off x="10347077" y="7123091"/>
            <a:ext cx="1545203" cy="0"/>
          </a:xfrm>
          <a:prstGeom prst="straightConnector1">
            <a:avLst/>
          </a:prstGeom>
          <a:noFill/>
          <a:ln w="76200" cap="flat" cmpd="sng">
            <a:solidFill>
              <a:srgbClr val="E36C09"/>
            </a:solidFill>
            <a:prstDash val="dash"/>
            <a:round/>
            <a:headEnd type="none" w="sm" len="sm"/>
            <a:tailEnd type="none" w="sm" len="sm"/>
          </a:ln>
        </p:spPr>
      </p:cxnSp>
      <p:cxnSp>
        <p:nvCxnSpPr>
          <p:cNvPr id="255" name="Google Shape;255;p9"/>
          <p:cNvCxnSpPr/>
          <p:nvPr/>
        </p:nvCxnSpPr>
        <p:spPr>
          <a:xfrm>
            <a:off x="7458790" y="7123091"/>
            <a:ext cx="1545203" cy="0"/>
          </a:xfrm>
          <a:prstGeom prst="straightConnector1">
            <a:avLst/>
          </a:prstGeom>
          <a:noFill/>
          <a:ln w="76200" cap="flat" cmpd="sng">
            <a:solidFill>
              <a:srgbClr val="E36C09"/>
            </a:solidFill>
            <a:prstDash val="dash"/>
            <a:round/>
            <a:headEnd type="none" w="sm" len="sm"/>
            <a:tailEnd type="none" w="sm" len="sm"/>
          </a:ln>
        </p:spPr>
      </p:cxnSp>
      <p:cxnSp>
        <p:nvCxnSpPr>
          <p:cNvPr id="256" name="Google Shape;256;p9"/>
          <p:cNvCxnSpPr/>
          <p:nvPr/>
        </p:nvCxnSpPr>
        <p:spPr>
          <a:xfrm>
            <a:off x="4311925" y="7123091"/>
            <a:ext cx="1545203" cy="0"/>
          </a:xfrm>
          <a:prstGeom prst="straightConnector1">
            <a:avLst/>
          </a:prstGeom>
          <a:noFill/>
          <a:ln w="76200" cap="flat" cmpd="sng">
            <a:solidFill>
              <a:srgbClr val="E36C09"/>
            </a:solidFill>
            <a:prstDash val="dash"/>
            <a:round/>
            <a:headEnd type="none" w="sm" len="sm"/>
            <a:tailEnd type="none" w="sm" len="sm"/>
          </a:ln>
        </p:spPr>
      </p:cxnSp>
      <p:cxnSp>
        <p:nvCxnSpPr>
          <p:cNvPr id="257" name="Google Shape;257;p9"/>
          <p:cNvCxnSpPr/>
          <p:nvPr/>
        </p:nvCxnSpPr>
        <p:spPr>
          <a:xfrm>
            <a:off x="1689563" y="7123091"/>
            <a:ext cx="1545203" cy="0"/>
          </a:xfrm>
          <a:prstGeom prst="straightConnector1">
            <a:avLst/>
          </a:prstGeom>
          <a:noFill/>
          <a:ln w="76200" cap="flat" cmpd="sng">
            <a:solidFill>
              <a:srgbClr val="E36C09"/>
            </a:solidFill>
            <a:prstDash val="dash"/>
            <a:round/>
            <a:headEnd type="none" w="sm" len="sm"/>
            <a:tailEnd type="none" w="sm" len="sm"/>
          </a:ln>
        </p:spPr>
      </p:cxnSp>
      <p:pic>
        <p:nvPicPr>
          <p:cNvPr id="38" name="תמונה 15" descr="תמונה שמכילה לוגו&#10;&#10;התיאור נוצר באופן אוטומטי">
            <a:extLst>
              <a:ext uri="{FF2B5EF4-FFF2-40B4-BE49-F238E27FC236}">
                <a16:creationId xmlns:a16="http://schemas.microsoft.com/office/drawing/2014/main" id="{638D3E3D-53AB-4735-9EBB-D98E38BD3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39" name="תמונה 13" descr="תמונה שמכילה לוגו&#10;&#10;התיאור נוצר באופן אוטומטי">
            <a:extLst>
              <a:ext uri="{FF2B5EF4-FFF2-40B4-BE49-F238E27FC236}">
                <a16:creationId xmlns:a16="http://schemas.microsoft.com/office/drawing/2014/main" id="{27F9D969-1FFF-4DEC-9885-97B1258D1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9"/>
          <p:cNvPicPr preferRelativeResize="0"/>
          <p:nvPr/>
        </p:nvPicPr>
        <p:blipFill>
          <a:blip r:embed="rId3">
            <a:alphaModFix/>
          </a:blip>
          <a:srcRect b="15359"/>
          <a:stretch>
            <a:fillRect/>
          </a:stretch>
        </p:blipFill>
        <p:spPr>
          <a:xfrm>
            <a:off x="-7918" y="-22551"/>
            <a:ext cx="18288000" cy="10287000"/>
          </a:xfrm>
          <a:prstGeom prst="rect">
            <a:avLst/>
          </a:prstGeom>
          <a:noFill/>
          <a:ln>
            <a:noFill/>
          </a:ln>
        </p:spPr>
      </p:pic>
      <p:sp>
        <p:nvSpPr>
          <p:cNvPr id="228" name="Google Shape;228;p9"/>
          <p:cNvSpPr txBox="1"/>
          <p:nvPr/>
        </p:nvSpPr>
        <p:spPr>
          <a:xfrm>
            <a:off x="1706582" y="1487832"/>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he-IL" sz="7200" b="1" dirty="0">
                <a:solidFill>
                  <a:schemeClr val="lt1"/>
                </a:solidFill>
              </a:rPr>
              <a:t>מהו </a:t>
            </a:r>
            <a:r>
              <a:rPr lang="en-US" sz="7200" b="1" dirty="0">
                <a:solidFill>
                  <a:schemeClr val="lt1"/>
                </a:solidFill>
              </a:rPr>
              <a:t>GPS</a:t>
            </a:r>
            <a:r>
              <a:rPr lang="he-IL" sz="7200" b="1" dirty="0">
                <a:solidFill>
                  <a:schemeClr val="lt1"/>
                </a:solidFill>
              </a:rPr>
              <a:t> וכיצד הוא פועל?</a:t>
            </a:r>
            <a:endParaRPr sz="7200" b="1" dirty="0">
              <a:solidFill>
                <a:schemeClr val="lt1"/>
              </a:solidFill>
              <a:latin typeface="Arial"/>
              <a:ea typeface="Arial"/>
              <a:cs typeface="Arial"/>
              <a:sym typeface="Arial"/>
            </a:endParaRPr>
          </a:p>
        </p:txBody>
      </p:sp>
      <p:pic>
        <p:nvPicPr>
          <p:cNvPr id="38" name="תמונה 15" descr="תמונה שמכילה לוגו&#10;&#10;התיאור נוצר באופן אוטומטי">
            <a:extLst>
              <a:ext uri="{FF2B5EF4-FFF2-40B4-BE49-F238E27FC236}">
                <a16:creationId xmlns:a16="http://schemas.microsoft.com/office/drawing/2014/main" id="{638D3E3D-53AB-4735-9EBB-D98E38BD3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39" name="תמונה 13" descr="תמונה שמכילה לוגו&#10;&#10;התיאור נוצר באופן אוטומטי">
            <a:extLst>
              <a:ext uri="{FF2B5EF4-FFF2-40B4-BE49-F238E27FC236}">
                <a16:creationId xmlns:a16="http://schemas.microsoft.com/office/drawing/2014/main" id="{27F9D969-1FFF-4DEC-9885-97B1258D1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
        <p:nvSpPr>
          <p:cNvPr id="2" name="Google Shape;279;p11">
            <a:extLst>
              <a:ext uri="{FF2B5EF4-FFF2-40B4-BE49-F238E27FC236}">
                <a16:creationId xmlns:a16="http://schemas.microsoft.com/office/drawing/2014/main" id="{06EAE8D0-CF43-EEA7-2CC2-2F04AB10FC60}"/>
              </a:ext>
            </a:extLst>
          </p:cNvPr>
          <p:cNvSpPr txBox="1"/>
          <p:nvPr/>
        </p:nvSpPr>
        <p:spPr>
          <a:xfrm>
            <a:off x="9661585" y="3662378"/>
            <a:ext cx="8417394" cy="2462172"/>
          </a:xfrm>
          <a:prstGeom prst="rect">
            <a:avLst/>
          </a:prstGeom>
          <a:noFill/>
          <a:ln>
            <a:noFill/>
          </a:ln>
        </p:spPr>
        <p:txBody>
          <a:bodyPr spcFirstLastPara="1" wrap="square" lIns="91425" tIns="45700" rIns="91425" bIns="45700" anchor="t" anchorCtr="0">
            <a:spAutoFit/>
          </a:bodyPr>
          <a:lstStyle/>
          <a:p>
            <a:pPr marL="457200" marR="0" lvl="0" indent="-457200" algn="r" rtl="1">
              <a:spcBef>
                <a:spcPct val="0"/>
              </a:spcBef>
              <a:spcAft>
                <a:spcPct val="0"/>
              </a:spcAft>
              <a:buFont typeface="Arial" panose="020B0604020202020204" pitchFamily="34" charset="0"/>
              <a:buChar char="•"/>
            </a:pPr>
            <a:r>
              <a:rPr lang="en-US" sz="4000" b="1" dirty="0">
                <a:solidFill>
                  <a:schemeClr val="lt1"/>
                </a:solidFill>
              </a:rPr>
              <a:t>Global Positioning </a:t>
            </a:r>
            <a:r>
              <a:rPr lang="en-US" sz="4000" b="1" dirty="0" smtClean="0">
                <a:solidFill>
                  <a:schemeClr val="lt1"/>
                </a:solidFill>
              </a:rPr>
              <a:t>System</a:t>
            </a:r>
            <a:r>
              <a:rPr lang="he-IL" sz="4000" b="1" dirty="0" smtClean="0">
                <a:solidFill>
                  <a:schemeClr val="lt1"/>
                </a:solidFill>
              </a:rPr>
              <a:t> </a:t>
            </a:r>
            <a:r>
              <a:rPr lang="he-IL" sz="4000" b="1" dirty="0">
                <a:solidFill>
                  <a:schemeClr val="lt1"/>
                </a:solidFill>
              </a:rPr>
              <a:t>פירושו "מערכת מיקום עולמית", מכונה גם מערכת ניווט </a:t>
            </a:r>
            <a:r>
              <a:rPr lang="he-IL" sz="4000" b="1" dirty="0" err="1">
                <a:solidFill>
                  <a:schemeClr val="lt1"/>
                </a:solidFill>
              </a:rPr>
              <a:t>לווינית</a:t>
            </a:r>
            <a:endParaRPr lang="he-IL" sz="4000" b="1" dirty="0">
              <a:solidFill>
                <a:schemeClr val="lt1"/>
              </a:solidFill>
            </a:endParaRPr>
          </a:p>
          <a:p>
            <a:pPr marL="457200" marR="0" lvl="0" indent="-457200" algn="r" rtl="1">
              <a:spcBef>
                <a:spcPct val="0"/>
              </a:spcBef>
              <a:spcAft>
                <a:spcPct val="0"/>
              </a:spcAft>
              <a:buFont typeface="Arial" panose="020B0604020202020204" pitchFamily="34" charset="0"/>
              <a:buChar char="•"/>
            </a:pPr>
            <a:endParaRPr sz="3400" dirty="0">
              <a:solidFill>
                <a:schemeClr val="bg1"/>
              </a:solidFill>
              <a:latin typeface="Calibri"/>
              <a:cs typeface="Calibri"/>
            </a:endParaRPr>
          </a:p>
        </p:txBody>
      </p:sp>
      <p:sp>
        <p:nvSpPr>
          <p:cNvPr id="5" name="Google Shape;116;p2">
            <a:hlinkClick r:id="rId6"/>
            <a:extLst>
              <a:ext uri="{FF2B5EF4-FFF2-40B4-BE49-F238E27FC236}">
                <a16:creationId xmlns:a16="http://schemas.microsoft.com/office/drawing/2014/main" id="{FE3D177E-C1CF-406C-4D7C-A58467172F36}"/>
              </a:ext>
            </a:extLst>
          </p:cNvPr>
          <p:cNvSpPr/>
          <p:nvPr/>
        </p:nvSpPr>
        <p:spPr>
          <a:xfrm>
            <a:off x="15893390" y="8339120"/>
            <a:ext cx="1544899" cy="1391772"/>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b="0" i="0" u="none" strike="noStrike" cap="none">
              <a:solidFill>
                <a:schemeClr val="dk1"/>
              </a:solidFill>
              <a:latin typeface="Calibri"/>
              <a:ea typeface="Calibri"/>
              <a:cs typeface="Calibri"/>
              <a:sym typeface="Calibri"/>
            </a:endParaRPr>
          </a:p>
        </p:txBody>
      </p:sp>
      <p:pic>
        <p:nvPicPr>
          <p:cNvPr id="1034" name="Picture 10" descr="Sistema GNSS e Rilievi Topografici in RTK e PP: quali sono le differenze?">
            <a:extLst>
              <a:ext uri="{FF2B5EF4-FFF2-40B4-BE49-F238E27FC236}">
                <a16:creationId xmlns:a16="http://schemas.microsoft.com/office/drawing/2014/main" id="{E8B83862-DDFC-4A4D-C160-F4759F0141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870" y="3527198"/>
            <a:ext cx="8498015" cy="478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new-techonline.com/wp-content/uploads/2021/02/Picture1-300x15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7923" y="6462857"/>
            <a:ext cx="5643008" cy="2953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511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
          <p:cNvPicPr preferRelativeResize="0"/>
          <p:nvPr/>
        </p:nvPicPr>
        <p:blipFill>
          <a:blip r:embed="rId3">
            <a:alphaModFix/>
          </a:blip>
          <a:srcRect b="15359"/>
          <a:stretch>
            <a:fillRect/>
          </a:stretch>
        </p:blipFill>
        <p:spPr>
          <a:xfrm>
            <a:off x="-7917" y="0"/>
            <a:ext cx="18288000" cy="10287000"/>
          </a:xfrm>
          <a:prstGeom prst="rect">
            <a:avLst/>
          </a:prstGeom>
          <a:noFill/>
          <a:ln>
            <a:noFill/>
          </a:ln>
        </p:spPr>
      </p:pic>
      <p:sp>
        <p:nvSpPr>
          <p:cNvPr id="115" name="Google Shape;115;p2"/>
          <p:cNvSpPr txBox="1"/>
          <p:nvPr/>
        </p:nvSpPr>
        <p:spPr>
          <a:xfrm>
            <a:off x="1190978" y="2539541"/>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x-none" sz="8000" b="1" i="0" u="none" strike="noStrike" cap="none" dirty="0">
                <a:solidFill>
                  <a:schemeClr val="lt1"/>
                </a:solidFill>
                <a:latin typeface="Arial"/>
                <a:ea typeface="Arial"/>
                <a:cs typeface="Arial"/>
                <a:sym typeface="Arial"/>
              </a:rPr>
              <a:t>בואו נכיר את התעשייה האווירי</a:t>
            </a:r>
            <a:r>
              <a:rPr lang="he-IL" sz="8000" b="1" i="0" u="none" strike="noStrike" cap="none" dirty="0">
                <a:solidFill>
                  <a:schemeClr val="lt1"/>
                </a:solidFill>
                <a:latin typeface="Arial"/>
                <a:ea typeface="Arial"/>
                <a:cs typeface="Arial"/>
                <a:sym typeface="Arial"/>
              </a:rPr>
              <a:t>ת</a:t>
            </a:r>
            <a:endParaRPr sz="8000" b="1" i="0" u="none" strike="noStrike" cap="none" dirty="0">
              <a:solidFill>
                <a:schemeClr val="lt1"/>
              </a:solidFill>
              <a:latin typeface="Arial"/>
              <a:ea typeface="Arial"/>
              <a:cs typeface="Arial"/>
              <a:sym typeface="Arial"/>
            </a:endParaRPr>
          </a:p>
        </p:txBody>
      </p:sp>
      <p:sp>
        <p:nvSpPr>
          <p:cNvPr id="116" name="Google Shape;116;p2">
            <a:hlinkClick r:id="rId4"/>
          </p:cNvPr>
          <p:cNvSpPr/>
          <p:nvPr/>
        </p:nvSpPr>
        <p:spPr>
          <a:xfrm>
            <a:off x="8363631" y="6057900"/>
            <a:ext cx="1544899" cy="1391772"/>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b="0" i="0" u="none" strike="noStrike" cap="none">
              <a:solidFill>
                <a:schemeClr val="dk1"/>
              </a:solidFill>
              <a:latin typeface="Calibri"/>
              <a:ea typeface="Calibri"/>
              <a:cs typeface="Calibri"/>
              <a:sym typeface="Calibri"/>
            </a:endParaRPr>
          </a:p>
        </p:txBody>
      </p:sp>
      <p:pic>
        <p:nvPicPr>
          <p:cNvPr id="10" name="תמונה 15" descr="תמונה שמכילה לוגו&#10;&#10;התיאור נוצר באופן אוטומטי">
            <a:extLst>
              <a:ext uri="{FF2B5EF4-FFF2-40B4-BE49-F238E27FC236}">
                <a16:creationId xmlns:a16="http://schemas.microsoft.com/office/drawing/2014/main" id="{625FB5C6-0F58-4D7B-B431-760D9CD710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1" name="תמונה 13" descr="תמונה שמכילה לוגו&#10;&#10;התיאור נוצר באופן אוטומטי">
            <a:extLst>
              <a:ext uri="{FF2B5EF4-FFF2-40B4-BE49-F238E27FC236}">
                <a16:creationId xmlns:a16="http://schemas.microsoft.com/office/drawing/2014/main" id="{A2D0CC12-32E5-4EED-841B-E4D71E17C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23" name="Google Shape;222;p9"/>
          <p:cNvPicPr preferRelativeResize="0"/>
          <p:nvPr/>
        </p:nvPicPr>
        <p:blipFill>
          <a:blip r:embed="rId3">
            <a:alphaModFix/>
          </a:blip>
          <a:srcRect b="15359"/>
          <a:stretch>
            <a:fillRect/>
          </a:stretch>
        </p:blipFill>
        <p:spPr>
          <a:xfrm>
            <a:off x="-7918" y="-22551"/>
            <a:ext cx="18288000" cy="10287000"/>
          </a:xfrm>
          <a:prstGeom prst="rect">
            <a:avLst/>
          </a:prstGeom>
          <a:noFill/>
          <a:ln>
            <a:noFill/>
          </a:ln>
        </p:spPr>
      </p:pic>
      <p:grpSp>
        <p:nvGrpSpPr>
          <p:cNvPr id="853" name="Google Shape;853;p16"/>
          <p:cNvGrpSpPr/>
          <p:nvPr/>
        </p:nvGrpSpPr>
        <p:grpSpPr>
          <a:xfrm>
            <a:off x="-19681056" y="-8681843"/>
            <a:ext cx="30415680" cy="27650685"/>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4">
            <a:alphaModFix/>
          </a:blip>
          <a:srcRect/>
          <a:stretch/>
        </p:blipFill>
        <p:spPr>
          <a:xfrm rot="351858">
            <a:off x="4639037" y="520275"/>
            <a:ext cx="2254997" cy="2347038"/>
          </a:xfrm>
          <a:prstGeom prst="rect">
            <a:avLst/>
          </a:prstGeom>
          <a:noFill/>
          <a:ln>
            <a:noFill/>
          </a:ln>
        </p:spPr>
      </p:pic>
      <p:pic>
        <p:nvPicPr>
          <p:cNvPr id="864" name="Google Shape;864;p16"/>
          <p:cNvPicPr preferRelativeResize="0"/>
          <p:nvPr/>
        </p:nvPicPr>
        <p:blipFill rotWithShape="1">
          <a:blip r:embed="rId5">
            <a:alphaModFix/>
          </a:blip>
          <a:srcRect/>
          <a:stretch/>
        </p:blipFill>
        <p:spPr>
          <a:xfrm rot="-3157621">
            <a:off x="10585799" y="7178372"/>
            <a:ext cx="1592580" cy="1837593"/>
          </a:xfrm>
          <a:prstGeom prst="rect">
            <a:avLst/>
          </a:prstGeom>
          <a:noFill/>
          <a:ln>
            <a:noFill/>
          </a:ln>
        </p:spPr>
      </p:pic>
      <p:pic>
        <p:nvPicPr>
          <p:cNvPr id="865" name="Google Shape;865;p16"/>
          <p:cNvPicPr preferRelativeResize="0"/>
          <p:nvPr/>
        </p:nvPicPr>
        <p:blipFill rotWithShape="1">
          <a:blip r:embed="rId6">
            <a:alphaModFix/>
          </a:blip>
          <a:srcRect/>
          <a:stretch/>
        </p:blipFill>
        <p:spPr>
          <a:xfrm>
            <a:off x="8248638" y="3775911"/>
            <a:ext cx="2533650" cy="2505807"/>
          </a:xfrm>
          <a:prstGeom prst="rect">
            <a:avLst/>
          </a:prstGeom>
          <a:noFill/>
          <a:ln>
            <a:noFill/>
          </a:ln>
        </p:spPr>
      </p:pic>
      <p:pic>
        <p:nvPicPr>
          <p:cNvPr id="866" name="Google Shape;866;p16"/>
          <p:cNvPicPr preferRelativeResize="0"/>
          <p:nvPr/>
        </p:nvPicPr>
        <p:blipFill rotWithShape="1">
          <a:blip r:embed="rId7">
            <a:alphaModFix/>
          </a:blip>
          <a:srcRect/>
          <a:stretch/>
        </p:blipFill>
        <p:spPr>
          <a:xfrm rot="-2739529">
            <a:off x="1219362" y="7406741"/>
            <a:ext cx="5198208" cy="3108662"/>
          </a:xfrm>
          <a:prstGeom prst="rect">
            <a:avLst/>
          </a:prstGeom>
          <a:noFill/>
          <a:ln>
            <a:noFill/>
          </a:ln>
        </p:spPr>
      </p:pic>
      <p:pic>
        <p:nvPicPr>
          <p:cNvPr id="867" name="Google Shape;867;p16"/>
          <p:cNvPicPr preferRelativeResize="0"/>
          <p:nvPr/>
        </p:nvPicPr>
        <p:blipFill rotWithShape="1">
          <a:blip r:embed="rId8">
            <a:alphaModFix/>
          </a:blip>
          <a:srcRect/>
          <a:stretch/>
        </p:blipFill>
        <p:spPr>
          <a:xfrm rot="-2473391">
            <a:off x="1021549" y="9575900"/>
            <a:ext cx="3430607" cy="3427587"/>
          </a:xfrm>
          <a:prstGeom prst="rect">
            <a:avLst/>
          </a:prstGeom>
          <a:noFill/>
          <a:ln>
            <a:noFill/>
          </a:ln>
        </p:spPr>
      </p:pic>
      <p:pic>
        <p:nvPicPr>
          <p:cNvPr id="868" name="Google Shape;868;p16"/>
          <p:cNvPicPr preferRelativeResize="0"/>
          <p:nvPr/>
        </p:nvPicPr>
        <p:blipFill rotWithShape="1">
          <a:blip r:embed="rId9">
            <a:alphaModFix/>
          </a:blip>
          <a:srcRect/>
          <a:stretch/>
        </p:blipFill>
        <p:spPr>
          <a:xfrm rot="-2667825">
            <a:off x="2583614" y="9033299"/>
            <a:ext cx="1030080" cy="1575417"/>
          </a:xfrm>
          <a:prstGeom prst="rect">
            <a:avLst/>
          </a:prstGeom>
          <a:noFill/>
          <a:ln>
            <a:noFill/>
          </a:ln>
        </p:spPr>
      </p:pic>
      <p:pic>
        <p:nvPicPr>
          <p:cNvPr id="869" name="Google Shape;869;p16"/>
          <p:cNvPicPr preferRelativeResize="0"/>
          <p:nvPr/>
        </p:nvPicPr>
        <p:blipFill rotWithShape="1">
          <a:blip r:embed="rId10">
            <a:alphaModFix/>
          </a:blip>
          <a:srcRect/>
          <a:stretch/>
        </p:blipFill>
        <p:spPr>
          <a:xfrm rot="-2643691">
            <a:off x="2522171" y="5833820"/>
            <a:ext cx="3758253" cy="2064620"/>
          </a:xfrm>
          <a:prstGeom prst="rect">
            <a:avLst/>
          </a:prstGeom>
          <a:noFill/>
          <a:ln>
            <a:noFill/>
          </a:ln>
        </p:spPr>
      </p:pic>
      <p:grpSp>
        <p:nvGrpSpPr>
          <p:cNvPr id="870" name="Google Shape;870;p16"/>
          <p:cNvGrpSpPr/>
          <p:nvPr/>
        </p:nvGrpSpPr>
        <p:grpSpPr>
          <a:xfrm>
            <a:off x="4905488" y="565244"/>
            <a:ext cx="12847650" cy="4578257"/>
            <a:chOff x="3806476" y="442464"/>
            <a:chExt cx="8028949" cy="2161194"/>
          </a:xfrm>
        </p:grpSpPr>
        <p:pic>
          <p:nvPicPr>
            <p:cNvPr id="871" name="Google Shape;871;p16"/>
            <p:cNvPicPr preferRelativeResize="0"/>
            <p:nvPr/>
          </p:nvPicPr>
          <p:blipFill rotWithShape="1">
            <a:blip r:embed="rId11">
              <a:alphaModFix/>
            </a:blip>
            <a:srcRect/>
            <a:stretch/>
          </p:blipFill>
          <p:spPr>
            <a:xfrm>
              <a:off x="7280674" y="442464"/>
              <a:ext cx="4554751" cy="2161194"/>
            </a:xfrm>
            <a:prstGeom prst="rect">
              <a:avLst/>
            </a:prstGeom>
            <a:noFill/>
            <a:ln>
              <a:noFill/>
            </a:ln>
          </p:spPr>
        </p:pic>
        <p:sp>
          <p:nvSpPr>
            <p:cNvPr id="872" name="Google Shape;872;p16"/>
            <p:cNvSpPr/>
            <p:nvPr/>
          </p:nvSpPr>
          <p:spPr>
            <a:xfrm>
              <a:off x="3806476" y="666206"/>
              <a:ext cx="7563165" cy="1242182"/>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iw-IL" sz="8100" dirty="0">
                  <a:solidFill>
                    <a:schemeClr val="lt1"/>
                  </a:solidFill>
                  <a:latin typeface="Arial Black"/>
                  <a:ea typeface="Arial Black"/>
                  <a:cs typeface="Arial Black"/>
                  <a:sym typeface="Arial Black"/>
                </a:rPr>
                <a:t>כמה </a:t>
              </a:r>
              <a:r>
                <a:rPr lang="he-IL" sz="8100" dirty="0" err="1">
                  <a:solidFill>
                    <a:schemeClr val="lt1"/>
                  </a:solidFill>
                  <a:latin typeface="Arial Black"/>
                  <a:ea typeface="Arial Black"/>
                  <a:cs typeface="Arial Black"/>
                  <a:sym typeface="Arial Black"/>
                </a:rPr>
                <a:t>לווינים</a:t>
              </a:r>
              <a:r>
                <a:rPr lang="he-IL" sz="8100" dirty="0">
                  <a:solidFill>
                    <a:schemeClr val="lt1"/>
                  </a:solidFill>
                  <a:latin typeface="Arial Black"/>
                  <a:ea typeface="Arial Black"/>
                  <a:cs typeface="Arial Black"/>
                  <a:sym typeface="Arial Black"/>
                </a:rPr>
                <a:t> </a:t>
              </a:r>
            </a:p>
            <a:p>
              <a:pPr algn="r" rtl="1">
                <a:spcBef>
                  <a:spcPts val="0"/>
                </a:spcBef>
                <a:spcAft>
                  <a:spcPts val="0"/>
                </a:spcAft>
              </a:pPr>
              <a:r>
                <a:rPr lang="he-IL" sz="8100" dirty="0">
                  <a:solidFill>
                    <a:schemeClr val="lt1"/>
                  </a:solidFill>
                  <a:latin typeface="Arial Black"/>
                  <a:ea typeface="Arial Black"/>
                  <a:cs typeface="Arial Black"/>
                  <a:sym typeface="Arial Black"/>
                </a:rPr>
                <a:t>יש כיום בחלל</a:t>
              </a:r>
              <a:r>
                <a:rPr lang="iw-IL" sz="8100" dirty="0">
                  <a:solidFill>
                    <a:schemeClr val="lt1"/>
                  </a:solidFill>
                  <a:latin typeface="Arial Black"/>
                  <a:ea typeface="Arial Black"/>
                  <a:cs typeface="Arial Black"/>
                  <a:sym typeface="Arial Black"/>
                </a:rPr>
                <a:t>?</a:t>
              </a:r>
              <a:endParaRPr sz="8100" dirty="0"/>
            </a:p>
          </p:txBody>
        </p:sp>
      </p:grpSp>
      <p:pic>
        <p:nvPicPr>
          <p:cNvPr id="873" name="Google Shape;873;p16"/>
          <p:cNvPicPr preferRelativeResize="0"/>
          <p:nvPr/>
        </p:nvPicPr>
        <p:blipFill rotWithShape="1">
          <a:blip r:embed="rId12">
            <a:alphaModFix/>
          </a:blip>
          <a:srcRect/>
          <a:stretch/>
        </p:blipFill>
        <p:spPr>
          <a:xfrm>
            <a:off x="284421" y="196120"/>
            <a:ext cx="2307039" cy="704330"/>
          </a:xfrm>
          <a:prstGeom prst="rect">
            <a:avLst/>
          </a:prstGeom>
          <a:noFill/>
          <a:ln>
            <a:noFill/>
          </a:ln>
        </p:spPr>
      </p:pic>
    </p:spTree>
    <p:extLst>
      <p:ext uri="{BB962C8B-B14F-4D97-AF65-F5344CB8AC3E}">
        <p14:creationId xmlns:p14="http://schemas.microsoft.com/office/powerpoint/2010/main" val="4038015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 name="Google Shape;222;p9"/>
          <p:cNvPicPr preferRelativeResize="0"/>
          <p:nvPr/>
        </p:nvPicPr>
        <p:blipFill>
          <a:blip r:embed="rId3">
            <a:alphaModFix/>
          </a:blip>
          <a:srcRect b="15359"/>
          <a:stretch>
            <a:fillRect/>
          </a:stretch>
        </p:blipFill>
        <p:spPr>
          <a:xfrm>
            <a:off x="-7918" y="-22551"/>
            <a:ext cx="18288000" cy="10287000"/>
          </a:xfrm>
          <a:prstGeom prst="rect">
            <a:avLst/>
          </a:prstGeom>
          <a:noFill/>
          <a:ln>
            <a:noFill/>
          </a:ln>
        </p:spPr>
      </p:pic>
      <p:pic>
        <p:nvPicPr>
          <p:cNvPr id="1034" name="Picture 10" descr="כמה לוויינים יש עכשיו בחלל? | סוכנות החלל הישראלית">
            <a:extLst>
              <a:ext uri="{FF2B5EF4-FFF2-40B4-BE49-F238E27FC236}">
                <a16:creationId xmlns:a16="http://schemas.microsoft.com/office/drawing/2014/main" id="{7E2EF751-CD76-045B-9CD9-92A4C8C06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450" y="666275"/>
            <a:ext cx="10942359" cy="8753888"/>
          </a:xfrm>
          <a:prstGeom prst="rect">
            <a:avLst/>
          </a:prstGeom>
          <a:noFill/>
          <a:extLst>
            <a:ext uri="{909E8E84-426E-40DD-AFC4-6F175D3DCCD1}">
              <a14:hiddenFill xmlns:a14="http://schemas.microsoft.com/office/drawing/2010/main">
                <a:solidFill>
                  <a:srgbClr val="FFFFFF"/>
                </a:solidFill>
              </a14:hiddenFill>
            </a:ext>
          </a:extLst>
        </p:spPr>
      </p:pic>
      <p:pic>
        <p:nvPicPr>
          <p:cNvPr id="1129" name="Google Shape;1129;p26"/>
          <p:cNvPicPr preferRelativeResize="0"/>
          <p:nvPr/>
        </p:nvPicPr>
        <p:blipFill rotWithShape="1">
          <a:blip r:embed="rId5">
            <a:alphaModFix/>
          </a:blip>
          <a:srcRect l="9946" t="8836" r="11097" b="29073"/>
          <a:stretch/>
        </p:blipFill>
        <p:spPr>
          <a:xfrm>
            <a:off x="-7920" y="-22551"/>
            <a:ext cx="18288002" cy="10287000"/>
          </a:xfrm>
          <a:custGeom>
            <a:avLst/>
            <a:gdLst/>
            <a:ahLst/>
            <a:cxnLst/>
            <a:rect l="l" t="t" r="r" b="b"/>
            <a:pathLst>
              <a:path w="12192001" h="6858000" extrusionOk="0">
                <a:moveTo>
                  <a:pt x="5279219" y="241794"/>
                </a:moveTo>
                <a:cubicBezTo>
                  <a:pt x="5263154" y="241794"/>
                  <a:pt x="5246826" y="242101"/>
                  <a:pt x="5230497" y="242101"/>
                </a:cubicBezTo>
                <a:cubicBezTo>
                  <a:pt x="5190731" y="242407"/>
                  <a:pt x="5150962" y="242407"/>
                  <a:pt x="5110404" y="242713"/>
                </a:cubicBezTo>
                <a:cubicBezTo>
                  <a:pt x="5058260" y="243020"/>
                  <a:pt x="5005322" y="243633"/>
                  <a:pt x="4952124" y="244244"/>
                </a:cubicBezTo>
                <a:cubicBezTo>
                  <a:pt x="4947383" y="244244"/>
                  <a:pt x="4942643" y="244244"/>
                  <a:pt x="4937640" y="244244"/>
                </a:cubicBezTo>
                <a:cubicBezTo>
                  <a:pt x="4879173" y="244857"/>
                  <a:pt x="4820179" y="245776"/>
                  <a:pt x="4760396" y="246389"/>
                </a:cubicBezTo>
                <a:cubicBezTo>
                  <a:pt x="4717994" y="247002"/>
                  <a:pt x="4676384" y="247920"/>
                  <a:pt x="4634773" y="248839"/>
                </a:cubicBezTo>
                <a:cubicBezTo>
                  <a:pt x="4621077" y="249146"/>
                  <a:pt x="4607646" y="249758"/>
                  <a:pt x="4593951" y="250065"/>
                </a:cubicBezTo>
                <a:cubicBezTo>
                  <a:pt x="4566298" y="250983"/>
                  <a:pt x="4538645" y="251596"/>
                  <a:pt x="4511256" y="252821"/>
                </a:cubicBezTo>
                <a:cubicBezTo>
                  <a:pt x="4495453" y="253434"/>
                  <a:pt x="4479915" y="254047"/>
                  <a:pt x="4464113" y="254658"/>
                </a:cubicBezTo>
                <a:cubicBezTo>
                  <a:pt x="4439093" y="255578"/>
                  <a:pt x="4414338" y="256803"/>
                  <a:pt x="4389581" y="258027"/>
                </a:cubicBezTo>
                <a:cubicBezTo>
                  <a:pt x="4373253" y="258947"/>
                  <a:pt x="4357188" y="259559"/>
                  <a:pt x="4341123" y="260477"/>
                </a:cubicBezTo>
                <a:cubicBezTo>
                  <a:pt x="4317421" y="261703"/>
                  <a:pt x="4293718" y="263235"/>
                  <a:pt x="4270015" y="264459"/>
                </a:cubicBezTo>
                <a:cubicBezTo>
                  <a:pt x="4253951" y="265379"/>
                  <a:pt x="4238148" y="266603"/>
                  <a:pt x="4222083" y="267522"/>
                </a:cubicBezTo>
                <a:cubicBezTo>
                  <a:pt x="4198643" y="269054"/>
                  <a:pt x="4175205" y="270892"/>
                  <a:pt x="4151765" y="272423"/>
                </a:cubicBezTo>
                <a:cubicBezTo>
                  <a:pt x="4136490" y="273648"/>
                  <a:pt x="4121215" y="274873"/>
                  <a:pt x="4106204" y="276099"/>
                </a:cubicBezTo>
                <a:cubicBezTo>
                  <a:pt x="4081974" y="277936"/>
                  <a:pt x="4058007" y="280080"/>
                  <a:pt x="4034306" y="282223"/>
                </a:cubicBezTo>
                <a:cubicBezTo>
                  <a:pt x="4020611" y="283449"/>
                  <a:pt x="4006915" y="284674"/>
                  <a:pt x="3993221" y="285899"/>
                </a:cubicBezTo>
                <a:cubicBezTo>
                  <a:pt x="3966095" y="288655"/>
                  <a:pt x="3939494" y="291413"/>
                  <a:pt x="3912632" y="294169"/>
                </a:cubicBezTo>
                <a:cubicBezTo>
                  <a:pt x="3902625" y="295393"/>
                  <a:pt x="3892616" y="296313"/>
                  <a:pt x="3882609" y="297232"/>
                </a:cubicBezTo>
                <a:cubicBezTo>
                  <a:pt x="3845738" y="301519"/>
                  <a:pt x="3809394" y="305808"/>
                  <a:pt x="3773313" y="310402"/>
                </a:cubicBezTo>
                <a:cubicBezTo>
                  <a:pt x="3772260" y="310402"/>
                  <a:pt x="3771470" y="310707"/>
                  <a:pt x="3770416" y="310707"/>
                </a:cubicBezTo>
                <a:cubicBezTo>
                  <a:pt x="3735652" y="315302"/>
                  <a:pt x="3701415" y="319897"/>
                  <a:pt x="3667441" y="325103"/>
                </a:cubicBezTo>
                <a:cubicBezTo>
                  <a:pt x="3657434" y="326634"/>
                  <a:pt x="3647689" y="328166"/>
                  <a:pt x="3637682" y="329698"/>
                </a:cubicBezTo>
                <a:cubicBezTo>
                  <a:pt x="3612925" y="333372"/>
                  <a:pt x="3588170" y="337354"/>
                  <a:pt x="3563940" y="341336"/>
                </a:cubicBezTo>
                <a:cubicBezTo>
                  <a:pt x="3552089" y="343174"/>
                  <a:pt x="3540501" y="345317"/>
                  <a:pt x="3528913" y="347462"/>
                </a:cubicBezTo>
                <a:cubicBezTo>
                  <a:pt x="3506526" y="351444"/>
                  <a:pt x="3484405" y="355425"/>
                  <a:pt x="3462545" y="359407"/>
                </a:cubicBezTo>
                <a:cubicBezTo>
                  <a:pt x="3450431" y="361550"/>
                  <a:pt x="3438580" y="364001"/>
                  <a:pt x="3426465" y="366451"/>
                </a:cubicBezTo>
                <a:cubicBezTo>
                  <a:pt x="3405132" y="370740"/>
                  <a:pt x="3383801" y="375027"/>
                  <a:pt x="3362731" y="379315"/>
                </a:cubicBezTo>
                <a:cubicBezTo>
                  <a:pt x="3350880" y="381765"/>
                  <a:pt x="3339292" y="384215"/>
                  <a:pt x="3327441" y="386973"/>
                </a:cubicBezTo>
                <a:cubicBezTo>
                  <a:pt x="3306108" y="391566"/>
                  <a:pt x="3285039" y="396466"/>
                  <a:pt x="3264234" y="401367"/>
                </a:cubicBezTo>
                <a:cubicBezTo>
                  <a:pt x="3253435" y="403817"/>
                  <a:pt x="3242375" y="406574"/>
                  <a:pt x="3231577" y="409024"/>
                </a:cubicBezTo>
                <a:cubicBezTo>
                  <a:pt x="3209454" y="414536"/>
                  <a:pt x="3187332" y="420050"/>
                  <a:pt x="3165472" y="425870"/>
                </a:cubicBezTo>
                <a:cubicBezTo>
                  <a:pt x="3156519" y="428320"/>
                  <a:pt x="3147565" y="430463"/>
                  <a:pt x="3138610" y="432914"/>
                </a:cubicBezTo>
                <a:cubicBezTo>
                  <a:pt x="3112011" y="439959"/>
                  <a:pt x="3085937" y="447309"/>
                  <a:pt x="3059865" y="454966"/>
                </a:cubicBezTo>
                <a:cubicBezTo>
                  <a:pt x="3055914" y="456191"/>
                  <a:pt x="3051964" y="457110"/>
                  <a:pt x="3048013" y="458336"/>
                </a:cubicBezTo>
                <a:cubicBezTo>
                  <a:pt x="2987177" y="476406"/>
                  <a:pt x="2928183" y="495702"/>
                  <a:pt x="2871034" y="516222"/>
                </a:cubicBezTo>
                <a:cubicBezTo>
                  <a:pt x="2864713" y="518365"/>
                  <a:pt x="2858392" y="520817"/>
                  <a:pt x="2852072" y="523267"/>
                </a:cubicBezTo>
                <a:cubicBezTo>
                  <a:pt x="2830212" y="531231"/>
                  <a:pt x="2808880" y="539193"/>
                  <a:pt x="2787547" y="547769"/>
                </a:cubicBezTo>
                <a:cubicBezTo>
                  <a:pt x="2779383" y="550833"/>
                  <a:pt x="2771482" y="554201"/>
                  <a:pt x="2763582" y="557570"/>
                </a:cubicBezTo>
                <a:cubicBezTo>
                  <a:pt x="2744093" y="565228"/>
                  <a:pt x="2725131" y="573190"/>
                  <a:pt x="2706168" y="581461"/>
                </a:cubicBezTo>
                <a:cubicBezTo>
                  <a:pt x="2697742" y="585136"/>
                  <a:pt x="2689577" y="588810"/>
                  <a:pt x="2681150" y="592486"/>
                </a:cubicBezTo>
                <a:cubicBezTo>
                  <a:pt x="2662714" y="600755"/>
                  <a:pt x="2644542" y="609026"/>
                  <a:pt x="2626370" y="617295"/>
                </a:cubicBezTo>
                <a:cubicBezTo>
                  <a:pt x="2618205" y="620970"/>
                  <a:pt x="2610305" y="624952"/>
                  <a:pt x="2602404" y="628628"/>
                </a:cubicBezTo>
                <a:cubicBezTo>
                  <a:pt x="2583968" y="637510"/>
                  <a:pt x="2565796" y="646698"/>
                  <a:pt x="2547888" y="655886"/>
                </a:cubicBezTo>
                <a:cubicBezTo>
                  <a:pt x="2540777" y="659562"/>
                  <a:pt x="2533666" y="663238"/>
                  <a:pt x="2526556" y="666913"/>
                </a:cubicBezTo>
                <a:cubicBezTo>
                  <a:pt x="2507067" y="677019"/>
                  <a:pt x="2487841" y="687740"/>
                  <a:pt x="2468616" y="698460"/>
                </a:cubicBezTo>
                <a:cubicBezTo>
                  <a:pt x="2463612" y="701216"/>
                  <a:pt x="2458345" y="703973"/>
                  <a:pt x="2453341" y="707035"/>
                </a:cubicBezTo>
                <a:cubicBezTo>
                  <a:pt x="2380126" y="748690"/>
                  <a:pt x="2310598" y="793712"/>
                  <a:pt x="2245021" y="842411"/>
                </a:cubicBezTo>
                <a:cubicBezTo>
                  <a:pt x="2240807" y="845474"/>
                  <a:pt x="2236856" y="848537"/>
                  <a:pt x="2232907" y="851600"/>
                </a:cubicBezTo>
                <a:cubicBezTo>
                  <a:pt x="2215525" y="864464"/>
                  <a:pt x="2198406" y="877940"/>
                  <a:pt x="2181551" y="891417"/>
                </a:cubicBezTo>
                <a:cubicBezTo>
                  <a:pt x="2176283" y="895704"/>
                  <a:pt x="2171016" y="899992"/>
                  <a:pt x="2165486" y="904586"/>
                </a:cubicBezTo>
                <a:cubicBezTo>
                  <a:pt x="2150210" y="917145"/>
                  <a:pt x="2134935" y="930007"/>
                  <a:pt x="2119924" y="942871"/>
                </a:cubicBezTo>
                <a:cubicBezTo>
                  <a:pt x="2114394" y="947772"/>
                  <a:pt x="2108863" y="952672"/>
                  <a:pt x="2103068" y="957574"/>
                </a:cubicBezTo>
                <a:cubicBezTo>
                  <a:pt x="2088584" y="970436"/>
                  <a:pt x="2074362" y="983606"/>
                  <a:pt x="2060141" y="997083"/>
                </a:cubicBezTo>
                <a:cubicBezTo>
                  <a:pt x="2054874" y="1001983"/>
                  <a:pt x="2049606" y="1007191"/>
                  <a:pt x="2044339" y="1012397"/>
                </a:cubicBezTo>
                <a:cubicBezTo>
                  <a:pt x="2029853" y="1026487"/>
                  <a:pt x="2015896" y="1040575"/>
                  <a:pt x="2001938" y="1054971"/>
                </a:cubicBezTo>
                <a:cubicBezTo>
                  <a:pt x="1997460" y="1059564"/>
                  <a:pt x="1992984" y="1064159"/>
                  <a:pt x="1988506" y="1068752"/>
                </a:cubicBezTo>
                <a:cubicBezTo>
                  <a:pt x="1973231" y="1084985"/>
                  <a:pt x="1957956" y="1101525"/>
                  <a:pt x="1943207" y="1118371"/>
                </a:cubicBezTo>
                <a:cubicBezTo>
                  <a:pt x="1940574" y="1121432"/>
                  <a:pt x="1937941" y="1124190"/>
                  <a:pt x="1935307" y="1127253"/>
                </a:cubicBezTo>
                <a:cubicBezTo>
                  <a:pt x="1450456" y="1684990"/>
                  <a:pt x="1276373" y="2553296"/>
                  <a:pt x="1404368" y="3857133"/>
                </a:cubicBezTo>
                <a:cubicBezTo>
                  <a:pt x="1666941" y="6527287"/>
                  <a:pt x="2911855" y="6583337"/>
                  <a:pt x="4279233" y="6226214"/>
                </a:cubicBezTo>
                <a:cubicBezTo>
                  <a:pt x="4903138" y="6063273"/>
                  <a:pt x="6391136" y="5754236"/>
                  <a:pt x="7452223" y="5399562"/>
                </a:cubicBezTo>
                <a:cubicBezTo>
                  <a:pt x="8675279" y="4990983"/>
                  <a:pt x="9306031" y="4345957"/>
                  <a:pt x="9399789" y="3008123"/>
                </a:cubicBezTo>
                <a:cubicBezTo>
                  <a:pt x="9543584" y="951753"/>
                  <a:pt x="8865426" y="360326"/>
                  <a:pt x="6349525" y="258947"/>
                </a:cubicBezTo>
                <a:cubicBezTo>
                  <a:pt x="6348208" y="258947"/>
                  <a:pt x="6346627" y="258947"/>
                  <a:pt x="6345312" y="258947"/>
                </a:cubicBezTo>
                <a:cubicBezTo>
                  <a:pt x="6300276" y="257108"/>
                  <a:pt x="6254451" y="255578"/>
                  <a:pt x="6208100" y="254047"/>
                </a:cubicBezTo>
                <a:cubicBezTo>
                  <a:pt x="6205729" y="254047"/>
                  <a:pt x="6203096" y="254047"/>
                  <a:pt x="6200725" y="253739"/>
                </a:cubicBezTo>
                <a:cubicBezTo>
                  <a:pt x="6155426" y="252208"/>
                  <a:pt x="6109338" y="250983"/>
                  <a:pt x="6062987" y="249758"/>
                </a:cubicBezTo>
                <a:cubicBezTo>
                  <a:pt x="6059299" y="249758"/>
                  <a:pt x="6055612" y="249452"/>
                  <a:pt x="6051926" y="249452"/>
                </a:cubicBezTo>
                <a:cubicBezTo>
                  <a:pt x="6006627" y="248226"/>
                  <a:pt x="5960539" y="247307"/>
                  <a:pt x="5914187" y="246389"/>
                </a:cubicBezTo>
                <a:cubicBezTo>
                  <a:pt x="5907866" y="246389"/>
                  <a:pt x="5901283" y="246083"/>
                  <a:pt x="5894961" y="246083"/>
                </a:cubicBezTo>
                <a:cubicBezTo>
                  <a:pt x="5850979" y="245164"/>
                  <a:pt x="5806472" y="244552"/>
                  <a:pt x="5761436" y="243939"/>
                </a:cubicBezTo>
                <a:cubicBezTo>
                  <a:pt x="5750639" y="243939"/>
                  <a:pt x="5739578" y="243633"/>
                  <a:pt x="5728779" y="243633"/>
                </a:cubicBezTo>
                <a:cubicBezTo>
                  <a:pt x="5687695" y="243020"/>
                  <a:pt x="5646347" y="242713"/>
                  <a:pt x="5604473" y="242407"/>
                </a:cubicBezTo>
                <a:cubicBezTo>
                  <a:pt x="5594201" y="242407"/>
                  <a:pt x="5583404" y="242407"/>
                  <a:pt x="5573132" y="242407"/>
                </a:cubicBezTo>
                <a:cubicBezTo>
                  <a:pt x="5530468" y="242101"/>
                  <a:pt x="5487539" y="241794"/>
                  <a:pt x="5444085" y="241794"/>
                </a:cubicBezTo>
                <a:cubicBezTo>
                  <a:pt x="5424596" y="241794"/>
                  <a:pt x="5404580" y="241794"/>
                  <a:pt x="5384828" y="241794"/>
                </a:cubicBezTo>
                <a:cubicBezTo>
                  <a:pt x="5349801" y="241794"/>
                  <a:pt x="5314773" y="241794"/>
                  <a:pt x="5279219" y="241794"/>
                </a:cubicBezTo>
                <a:close/>
                <a:moveTo>
                  <a:pt x="0" y="0"/>
                </a:moveTo>
                <a:lnTo>
                  <a:pt x="12192001" y="0"/>
                </a:lnTo>
                <a:lnTo>
                  <a:pt x="12192001" y="6858000"/>
                </a:lnTo>
                <a:lnTo>
                  <a:pt x="0" y="6858000"/>
                </a:lnTo>
                <a:close/>
              </a:path>
            </a:pathLst>
          </a:custGeom>
          <a:noFill/>
          <a:ln>
            <a:noFill/>
          </a:ln>
        </p:spPr>
      </p:pic>
      <p:grpSp>
        <p:nvGrpSpPr>
          <p:cNvPr id="1131" name="Google Shape;1131;p26"/>
          <p:cNvGrpSpPr/>
          <p:nvPr/>
        </p:nvGrpSpPr>
        <p:grpSpPr>
          <a:xfrm>
            <a:off x="12832522" y="669589"/>
            <a:ext cx="5167271" cy="3476384"/>
            <a:chOff x="8153401" y="510320"/>
            <a:chExt cx="3676910" cy="2996690"/>
          </a:xfrm>
        </p:grpSpPr>
        <p:grpSp>
          <p:nvGrpSpPr>
            <p:cNvPr id="1132" name="Google Shape;1132;p26"/>
            <p:cNvGrpSpPr/>
            <p:nvPr/>
          </p:nvGrpSpPr>
          <p:grpSpPr>
            <a:xfrm>
              <a:off x="8153401" y="510320"/>
              <a:ext cx="3676910" cy="2996690"/>
              <a:chOff x="8548180" y="195208"/>
              <a:chExt cx="3417573" cy="2785330"/>
            </a:xfrm>
          </p:grpSpPr>
          <p:sp>
            <p:nvSpPr>
              <p:cNvPr id="1133" name="Google Shape;1133;p26"/>
              <p:cNvSpPr/>
              <p:nvPr/>
            </p:nvSpPr>
            <p:spPr>
              <a:xfrm>
                <a:off x="8603155" y="297031"/>
                <a:ext cx="3362598" cy="2683507"/>
              </a:xfrm>
              <a:custGeom>
                <a:avLst/>
                <a:gdLst/>
                <a:ahLst/>
                <a:cxnLst/>
                <a:rect l="l" t="t" r="r" b="b"/>
                <a:pathLst>
                  <a:path w="3362598" h="2683507" extrusionOk="0">
                    <a:moveTo>
                      <a:pt x="281679" y="305549"/>
                    </a:moveTo>
                    <a:cubicBezTo>
                      <a:pt x="396687" y="213324"/>
                      <a:pt x="537215" y="162830"/>
                      <a:pt x="676648" y="129752"/>
                    </a:cubicBezTo>
                    <a:cubicBezTo>
                      <a:pt x="836125" y="91964"/>
                      <a:pt x="999654" y="71262"/>
                      <a:pt x="1161979" y="52642"/>
                    </a:cubicBezTo>
                    <a:cubicBezTo>
                      <a:pt x="1528579" y="10692"/>
                      <a:pt x="1587287" y="-1576"/>
                      <a:pt x="1955640" y="15949"/>
                    </a:cubicBezTo>
                    <a:cubicBezTo>
                      <a:pt x="2130780" y="24274"/>
                      <a:pt x="2305920" y="39279"/>
                      <a:pt x="2479964" y="62281"/>
                    </a:cubicBezTo>
                    <a:cubicBezTo>
                      <a:pt x="2621150" y="80901"/>
                      <a:pt x="2763759" y="108174"/>
                      <a:pt x="2895524" y="166992"/>
                    </a:cubicBezTo>
                    <a:cubicBezTo>
                      <a:pt x="3024004" y="224387"/>
                      <a:pt x="3136821" y="316831"/>
                      <a:pt x="3209659" y="443886"/>
                    </a:cubicBezTo>
                    <a:cubicBezTo>
                      <a:pt x="3284797" y="574995"/>
                      <a:pt x="3317766" y="727024"/>
                      <a:pt x="3334962" y="877738"/>
                    </a:cubicBezTo>
                    <a:cubicBezTo>
                      <a:pt x="3352268" y="1029110"/>
                      <a:pt x="3361140" y="1184863"/>
                      <a:pt x="3357635" y="1337330"/>
                    </a:cubicBezTo>
                    <a:cubicBezTo>
                      <a:pt x="3354350" y="1479939"/>
                      <a:pt x="3336167" y="1631202"/>
                      <a:pt x="3269572" y="1757819"/>
                    </a:cubicBezTo>
                    <a:cubicBezTo>
                      <a:pt x="3126854" y="2029346"/>
                      <a:pt x="2842183" y="2095503"/>
                      <a:pt x="2574051" y="2099446"/>
                    </a:cubicBezTo>
                    <a:cubicBezTo>
                      <a:pt x="2514576" y="2100322"/>
                      <a:pt x="2455758" y="2097584"/>
                      <a:pt x="2396830" y="2092436"/>
                    </a:cubicBezTo>
                    <a:cubicBezTo>
                      <a:pt x="2370433" y="2161769"/>
                      <a:pt x="2318625" y="2227597"/>
                      <a:pt x="2275032" y="2283896"/>
                    </a:cubicBezTo>
                    <a:cubicBezTo>
                      <a:pt x="2223333" y="2350710"/>
                      <a:pt x="2165392" y="2411500"/>
                      <a:pt x="2101535" y="2465389"/>
                    </a:cubicBezTo>
                    <a:cubicBezTo>
                      <a:pt x="2040636" y="2516869"/>
                      <a:pt x="1975574" y="2562871"/>
                      <a:pt x="1906680" y="2601317"/>
                    </a:cubicBezTo>
                    <a:cubicBezTo>
                      <a:pt x="1839318" y="2638886"/>
                      <a:pt x="1757279" y="2680069"/>
                      <a:pt x="1680608" y="2686094"/>
                    </a:cubicBezTo>
                    <a:cubicBezTo>
                      <a:pt x="1655087" y="2688175"/>
                      <a:pt x="1639862" y="2647539"/>
                      <a:pt x="1660016" y="2630671"/>
                    </a:cubicBezTo>
                    <a:cubicBezTo>
                      <a:pt x="1815440" y="2501425"/>
                      <a:pt x="1878201" y="2290249"/>
                      <a:pt x="1869549" y="2083783"/>
                    </a:cubicBezTo>
                    <a:cubicBezTo>
                      <a:pt x="1505249" y="2078526"/>
                      <a:pt x="1525731" y="2073159"/>
                      <a:pt x="1158145" y="2066477"/>
                    </a:cubicBezTo>
                    <a:cubicBezTo>
                      <a:pt x="981363" y="2063301"/>
                      <a:pt x="804032" y="2064396"/>
                      <a:pt x="627468" y="2055962"/>
                    </a:cubicBezTo>
                    <a:cubicBezTo>
                      <a:pt x="484202" y="2049062"/>
                      <a:pt x="334364" y="2025184"/>
                      <a:pt x="222971" y="1921239"/>
                    </a:cubicBezTo>
                    <a:cubicBezTo>
                      <a:pt x="120450" y="1825619"/>
                      <a:pt x="73242" y="1686624"/>
                      <a:pt x="48488" y="1548177"/>
                    </a:cubicBezTo>
                    <a:cubicBezTo>
                      <a:pt x="22310" y="1401844"/>
                      <a:pt x="13548" y="1248829"/>
                      <a:pt x="9166" y="1100196"/>
                    </a:cubicBezTo>
                    <a:cubicBezTo>
                      <a:pt x="623" y="806981"/>
                      <a:pt x="46297" y="494052"/>
                      <a:pt x="281679" y="305549"/>
                    </a:cubicBezTo>
                    <a:close/>
                  </a:path>
                </a:pathLst>
              </a:custGeom>
              <a:solidFill>
                <a:srgbClr val="0054A6"/>
              </a:solidFill>
              <a:ln>
                <a:noFill/>
              </a:ln>
            </p:spPr>
            <p:txBody>
              <a:bodyPr spcFirstLastPara="1" wrap="square" lIns="137138" tIns="68550" rIns="137138" bIns="68550" anchor="ctr" anchorCtr="0">
                <a:noAutofit/>
              </a:bodyPr>
              <a:lstStyle/>
              <a:p>
                <a:pPr>
                  <a:spcBef>
                    <a:spcPts val="0"/>
                  </a:spcBef>
                  <a:spcAft>
                    <a:spcPts val="0"/>
                  </a:spcAft>
                </a:pPr>
                <a:endParaRPr sz="4800">
                  <a:solidFill>
                    <a:schemeClr val="dk1"/>
                  </a:solidFill>
                  <a:latin typeface="Calibri"/>
                  <a:ea typeface="Calibri"/>
                  <a:cs typeface="Calibri"/>
                  <a:sym typeface="Calibri"/>
                </a:endParaRPr>
              </a:p>
            </p:txBody>
          </p:sp>
          <p:sp>
            <p:nvSpPr>
              <p:cNvPr id="1134" name="Google Shape;1134;p26"/>
              <p:cNvSpPr/>
              <p:nvPr/>
            </p:nvSpPr>
            <p:spPr>
              <a:xfrm>
                <a:off x="8667303" y="368335"/>
                <a:ext cx="3231161" cy="2486352"/>
              </a:xfrm>
              <a:custGeom>
                <a:avLst/>
                <a:gdLst/>
                <a:ahLst/>
                <a:cxnLst/>
                <a:rect l="l" t="t" r="r" b="b"/>
                <a:pathLst>
                  <a:path w="3231161" h="2486351" extrusionOk="0">
                    <a:moveTo>
                      <a:pt x="10627" y="853204"/>
                    </a:moveTo>
                    <a:cubicBezTo>
                      <a:pt x="3398" y="991870"/>
                      <a:pt x="13584" y="1131303"/>
                      <a:pt x="25742" y="1269312"/>
                    </a:cubicBezTo>
                    <a:cubicBezTo>
                      <a:pt x="37900" y="1406226"/>
                      <a:pt x="56520" y="1552778"/>
                      <a:pt x="122129" y="1674138"/>
                    </a:cubicBezTo>
                    <a:cubicBezTo>
                      <a:pt x="193763" y="1806561"/>
                      <a:pt x="315780" y="1868774"/>
                      <a:pt x="454884" y="1889366"/>
                    </a:cubicBezTo>
                    <a:cubicBezTo>
                      <a:pt x="610309" y="1912477"/>
                      <a:pt x="771648" y="1902291"/>
                      <a:pt x="928277" y="1903496"/>
                    </a:cubicBezTo>
                    <a:cubicBezTo>
                      <a:pt x="1272642" y="1906125"/>
                      <a:pt x="1305939" y="1909301"/>
                      <a:pt x="1650304" y="1913135"/>
                    </a:cubicBezTo>
                    <a:lnTo>
                      <a:pt x="1816244" y="1915982"/>
                    </a:lnTo>
                    <a:cubicBezTo>
                      <a:pt x="1840779" y="1916201"/>
                      <a:pt x="1857427" y="1933398"/>
                      <a:pt x="1864218" y="1953223"/>
                    </a:cubicBezTo>
                    <a:cubicBezTo>
                      <a:pt x="1865204" y="1955194"/>
                      <a:pt x="1865971" y="1957385"/>
                      <a:pt x="1866299" y="1960014"/>
                    </a:cubicBezTo>
                    <a:cubicBezTo>
                      <a:pt x="1866409" y="1960781"/>
                      <a:pt x="1866518" y="1961547"/>
                      <a:pt x="1866628" y="1962314"/>
                    </a:cubicBezTo>
                    <a:cubicBezTo>
                      <a:pt x="1866956" y="1964066"/>
                      <a:pt x="1867176" y="1965819"/>
                      <a:pt x="1867395" y="1967571"/>
                    </a:cubicBezTo>
                    <a:cubicBezTo>
                      <a:pt x="1900911" y="2183238"/>
                      <a:pt x="1841655" y="2343591"/>
                      <a:pt x="1744391" y="2483024"/>
                    </a:cubicBezTo>
                    <a:cubicBezTo>
                      <a:pt x="1766188" y="2472618"/>
                      <a:pt x="1787766" y="2461994"/>
                      <a:pt x="1808577" y="2449727"/>
                    </a:cubicBezTo>
                    <a:cubicBezTo>
                      <a:pt x="1872543" y="2412267"/>
                      <a:pt x="1933004" y="2368454"/>
                      <a:pt x="1988864" y="2318508"/>
                    </a:cubicBezTo>
                    <a:cubicBezTo>
                      <a:pt x="2043739" y="2269548"/>
                      <a:pt x="2094890" y="2215330"/>
                      <a:pt x="2140565" y="2156841"/>
                    </a:cubicBezTo>
                    <a:cubicBezTo>
                      <a:pt x="2189525" y="2094189"/>
                      <a:pt x="2222932" y="2020037"/>
                      <a:pt x="2271126" y="1957714"/>
                    </a:cubicBezTo>
                    <a:cubicBezTo>
                      <a:pt x="2277150" y="1949937"/>
                      <a:pt x="2284488" y="1945994"/>
                      <a:pt x="2292046" y="1944789"/>
                    </a:cubicBezTo>
                    <a:cubicBezTo>
                      <a:pt x="2294894" y="1944132"/>
                      <a:pt x="2297961" y="1943584"/>
                      <a:pt x="2301247" y="1943584"/>
                    </a:cubicBezTo>
                    <a:cubicBezTo>
                      <a:pt x="2549772" y="1944351"/>
                      <a:pt x="2840138" y="1943584"/>
                      <a:pt x="3048685" y="1763077"/>
                    </a:cubicBezTo>
                    <a:cubicBezTo>
                      <a:pt x="3262161" y="1578298"/>
                      <a:pt x="3233683" y="1238753"/>
                      <a:pt x="3218568" y="978945"/>
                    </a:cubicBezTo>
                    <a:cubicBezTo>
                      <a:pt x="3201700" y="688689"/>
                      <a:pt x="3154711" y="368858"/>
                      <a:pt x="2897971" y="205767"/>
                    </a:cubicBezTo>
                    <a:cubicBezTo>
                      <a:pt x="2782416" y="132381"/>
                      <a:pt x="2650540" y="96674"/>
                      <a:pt x="2518446" y="74220"/>
                    </a:cubicBezTo>
                    <a:cubicBezTo>
                      <a:pt x="2364665" y="48042"/>
                      <a:pt x="2208255" y="35227"/>
                      <a:pt x="2052940" y="24712"/>
                    </a:cubicBezTo>
                    <a:cubicBezTo>
                      <a:pt x="1715475" y="1820"/>
                      <a:pt x="1376806" y="2368"/>
                      <a:pt x="1039560" y="28765"/>
                    </a:cubicBezTo>
                    <a:cubicBezTo>
                      <a:pt x="870992" y="41908"/>
                      <a:pt x="1013930" y="61405"/>
                      <a:pt x="846676" y="87035"/>
                    </a:cubicBezTo>
                    <a:cubicBezTo>
                      <a:pt x="707791" y="108284"/>
                      <a:pt x="567920" y="133038"/>
                      <a:pt x="436374" y="186380"/>
                    </a:cubicBezTo>
                    <a:cubicBezTo>
                      <a:pt x="307237" y="238735"/>
                      <a:pt x="189600" y="322855"/>
                      <a:pt x="115558" y="448706"/>
                    </a:cubicBezTo>
                    <a:cubicBezTo>
                      <a:pt x="44691" y="569409"/>
                      <a:pt x="17856" y="713443"/>
                      <a:pt x="10627" y="853204"/>
                    </a:cubicBezTo>
                    <a:close/>
                  </a:path>
                </a:pathLst>
              </a:custGeom>
              <a:solidFill>
                <a:srgbClr val="0054A6"/>
              </a:solidFill>
              <a:ln>
                <a:noFill/>
              </a:ln>
            </p:spPr>
            <p:txBody>
              <a:bodyPr spcFirstLastPara="1" wrap="square" lIns="137138" tIns="68550" rIns="137138" bIns="68550" anchor="ctr" anchorCtr="0">
                <a:noAutofit/>
              </a:bodyPr>
              <a:lstStyle/>
              <a:p>
                <a:pPr>
                  <a:spcBef>
                    <a:spcPts val="0"/>
                  </a:spcBef>
                  <a:spcAft>
                    <a:spcPts val="0"/>
                  </a:spcAft>
                </a:pPr>
                <a:endParaRPr sz="4800">
                  <a:solidFill>
                    <a:schemeClr val="dk1"/>
                  </a:solidFill>
                  <a:latin typeface="Calibri"/>
                  <a:ea typeface="Calibri"/>
                  <a:cs typeface="Calibri"/>
                  <a:sym typeface="Calibri"/>
                </a:endParaRPr>
              </a:p>
            </p:txBody>
          </p:sp>
          <p:sp>
            <p:nvSpPr>
              <p:cNvPr id="1135" name="Google Shape;1135;p26"/>
              <p:cNvSpPr/>
              <p:nvPr/>
            </p:nvSpPr>
            <p:spPr>
              <a:xfrm>
                <a:off x="8548180" y="195208"/>
                <a:ext cx="3362598" cy="2683507"/>
              </a:xfrm>
              <a:custGeom>
                <a:avLst/>
                <a:gdLst/>
                <a:ahLst/>
                <a:cxnLst/>
                <a:rect l="l" t="t" r="r" b="b"/>
                <a:pathLst>
                  <a:path w="3362598" h="2683507" extrusionOk="0">
                    <a:moveTo>
                      <a:pt x="281657" y="305617"/>
                    </a:moveTo>
                    <a:cubicBezTo>
                      <a:pt x="396665" y="213392"/>
                      <a:pt x="537193" y="162898"/>
                      <a:pt x="676626" y="129820"/>
                    </a:cubicBezTo>
                    <a:cubicBezTo>
                      <a:pt x="836103" y="92032"/>
                      <a:pt x="999632" y="71331"/>
                      <a:pt x="1161957" y="52710"/>
                    </a:cubicBezTo>
                    <a:cubicBezTo>
                      <a:pt x="1528557" y="10650"/>
                      <a:pt x="1587266" y="-1617"/>
                      <a:pt x="1955618" y="16017"/>
                    </a:cubicBezTo>
                    <a:cubicBezTo>
                      <a:pt x="2130758" y="24342"/>
                      <a:pt x="2305898" y="39348"/>
                      <a:pt x="2479942" y="62349"/>
                    </a:cubicBezTo>
                    <a:cubicBezTo>
                      <a:pt x="2621128" y="80969"/>
                      <a:pt x="2763737" y="108243"/>
                      <a:pt x="2895503" y="167061"/>
                    </a:cubicBezTo>
                    <a:cubicBezTo>
                      <a:pt x="3023982" y="224455"/>
                      <a:pt x="3136799" y="316899"/>
                      <a:pt x="3209637" y="443955"/>
                    </a:cubicBezTo>
                    <a:cubicBezTo>
                      <a:pt x="3284775" y="575063"/>
                      <a:pt x="3317744" y="727092"/>
                      <a:pt x="3334940" y="877807"/>
                    </a:cubicBezTo>
                    <a:cubicBezTo>
                      <a:pt x="3352246" y="1029178"/>
                      <a:pt x="3361118" y="1184931"/>
                      <a:pt x="3357613" y="1337398"/>
                    </a:cubicBezTo>
                    <a:cubicBezTo>
                      <a:pt x="3354327" y="1480008"/>
                      <a:pt x="3336145" y="1631270"/>
                      <a:pt x="3269551" y="1757888"/>
                    </a:cubicBezTo>
                    <a:cubicBezTo>
                      <a:pt x="3126832" y="2029415"/>
                      <a:pt x="2842161" y="2095571"/>
                      <a:pt x="2574029" y="2099514"/>
                    </a:cubicBezTo>
                    <a:cubicBezTo>
                      <a:pt x="2514554" y="2100391"/>
                      <a:pt x="2455736" y="2097652"/>
                      <a:pt x="2396809" y="2092504"/>
                    </a:cubicBezTo>
                    <a:cubicBezTo>
                      <a:pt x="2370412" y="2161838"/>
                      <a:pt x="2318603" y="2227666"/>
                      <a:pt x="2275010" y="2283965"/>
                    </a:cubicBezTo>
                    <a:cubicBezTo>
                      <a:pt x="2223311" y="2350778"/>
                      <a:pt x="2165370" y="2411568"/>
                      <a:pt x="2101513" y="2465457"/>
                    </a:cubicBezTo>
                    <a:cubicBezTo>
                      <a:pt x="2040614" y="2516937"/>
                      <a:pt x="1975553" y="2562940"/>
                      <a:pt x="1906658" y="2601385"/>
                    </a:cubicBezTo>
                    <a:cubicBezTo>
                      <a:pt x="1839296" y="2638954"/>
                      <a:pt x="1757257" y="2680138"/>
                      <a:pt x="1680586" y="2686162"/>
                    </a:cubicBezTo>
                    <a:cubicBezTo>
                      <a:pt x="1655065" y="2688243"/>
                      <a:pt x="1639840" y="2647607"/>
                      <a:pt x="1659994" y="2630739"/>
                    </a:cubicBezTo>
                    <a:cubicBezTo>
                      <a:pt x="1815418" y="2501493"/>
                      <a:pt x="1878180" y="2290317"/>
                      <a:pt x="1869527" y="2083852"/>
                    </a:cubicBezTo>
                    <a:cubicBezTo>
                      <a:pt x="1505227" y="2078594"/>
                      <a:pt x="1525709" y="2073227"/>
                      <a:pt x="1158124" y="2066546"/>
                    </a:cubicBezTo>
                    <a:cubicBezTo>
                      <a:pt x="981341" y="2063369"/>
                      <a:pt x="804010" y="2064465"/>
                      <a:pt x="627446" y="2056031"/>
                    </a:cubicBezTo>
                    <a:cubicBezTo>
                      <a:pt x="484180" y="2049130"/>
                      <a:pt x="334342" y="2025252"/>
                      <a:pt x="222949" y="1921308"/>
                    </a:cubicBezTo>
                    <a:cubicBezTo>
                      <a:pt x="120428" y="1825687"/>
                      <a:pt x="73220" y="1686693"/>
                      <a:pt x="48466" y="1548245"/>
                    </a:cubicBezTo>
                    <a:cubicBezTo>
                      <a:pt x="22288" y="1401912"/>
                      <a:pt x="13526" y="1248897"/>
                      <a:pt x="9145" y="1100264"/>
                    </a:cubicBezTo>
                    <a:cubicBezTo>
                      <a:pt x="711" y="806940"/>
                      <a:pt x="46385" y="494120"/>
                      <a:pt x="281657" y="305617"/>
                    </a:cubicBezTo>
                    <a:close/>
                  </a:path>
                </a:pathLst>
              </a:custGeom>
              <a:solidFill>
                <a:srgbClr val="2392E5"/>
              </a:solidFill>
              <a:ln>
                <a:noFill/>
              </a:ln>
            </p:spPr>
            <p:txBody>
              <a:bodyPr spcFirstLastPara="1" wrap="square" lIns="137138" tIns="68550" rIns="137138" bIns="68550" anchor="ctr" anchorCtr="0">
                <a:noAutofit/>
              </a:bodyPr>
              <a:lstStyle/>
              <a:p>
                <a:pPr>
                  <a:spcBef>
                    <a:spcPts val="0"/>
                  </a:spcBef>
                  <a:spcAft>
                    <a:spcPts val="0"/>
                  </a:spcAft>
                </a:pPr>
                <a:endParaRPr sz="4800">
                  <a:solidFill>
                    <a:schemeClr val="dk1"/>
                  </a:solidFill>
                  <a:latin typeface="Calibri"/>
                  <a:ea typeface="Calibri"/>
                  <a:cs typeface="Calibri"/>
                  <a:sym typeface="Calibri"/>
                </a:endParaRPr>
              </a:p>
            </p:txBody>
          </p:sp>
        </p:grpSp>
        <p:sp>
          <p:nvSpPr>
            <p:cNvPr id="1136" name="Google Shape;1136;p26"/>
            <p:cNvSpPr/>
            <p:nvPr/>
          </p:nvSpPr>
          <p:spPr>
            <a:xfrm>
              <a:off x="8447535" y="937711"/>
              <a:ext cx="3136813" cy="1480364"/>
            </a:xfrm>
            <a:prstGeom prst="rect">
              <a:avLst/>
            </a:prstGeom>
            <a:noFill/>
            <a:ln>
              <a:noFill/>
            </a:ln>
          </p:spPr>
          <p:txBody>
            <a:bodyPr spcFirstLastPara="1" wrap="square" lIns="137138" tIns="68550" rIns="137138" bIns="68550" anchor="t" anchorCtr="0">
              <a:spAutoFit/>
            </a:bodyPr>
            <a:lstStyle/>
            <a:p>
              <a:pPr algn="r" rtl="1">
                <a:lnSpc>
                  <a:spcPct val="114285"/>
                </a:lnSpc>
                <a:spcBef>
                  <a:spcPts val="0"/>
                </a:spcBef>
                <a:spcAft>
                  <a:spcPts val="0"/>
                </a:spcAft>
              </a:pPr>
              <a:r>
                <a:rPr lang="he-IL" sz="3000" dirty="0">
                  <a:solidFill>
                    <a:schemeClr val="lt1"/>
                  </a:solidFill>
                  <a:latin typeface="Arial Black"/>
                  <a:sym typeface="Arial Black"/>
                </a:rPr>
                <a:t>כיום יש מעל </a:t>
              </a:r>
              <a:r>
                <a:rPr lang="en-US" sz="3000" dirty="0">
                  <a:solidFill>
                    <a:schemeClr val="lt1"/>
                  </a:solidFill>
                  <a:latin typeface="Arial Black"/>
                  <a:sym typeface="Arial Black"/>
                </a:rPr>
                <a:t> 5,000</a:t>
              </a:r>
              <a:r>
                <a:rPr lang="he-IL" sz="3000" dirty="0">
                  <a:solidFill>
                    <a:schemeClr val="lt1"/>
                  </a:solidFill>
                  <a:latin typeface="Arial Black"/>
                  <a:sym typeface="Arial Black"/>
                </a:rPr>
                <a:t> </a:t>
              </a:r>
              <a:r>
                <a:rPr lang="he-IL" sz="3000" dirty="0" err="1">
                  <a:solidFill>
                    <a:schemeClr val="lt1"/>
                  </a:solidFill>
                  <a:latin typeface="Arial Black"/>
                  <a:sym typeface="Arial Black"/>
                </a:rPr>
                <a:t>לווינים</a:t>
              </a:r>
              <a:r>
                <a:rPr lang="he-IL" sz="3000" dirty="0">
                  <a:solidFill>
                    <a:schemeClr val="lt1"/>
                  </a:solidFill>
                  <a:latin typeface="Arial Black"/>
                  <a:sym typeface="Arial Black"/>
                </a:rPr>
                <a:t> בחלל באשר מתוחם רק כ </a:t>
              </a:r>
              <a:r>
                <a:rPr lang="en-US" sz="3000" dirty="0">
                  <a:solidFill>
                    <a:schemeClr val="lt1"/>
                  </a:solidFill>
                  <a:latin typeface="Arial Black"/>
                  <a:sym typeface="Arial Black"/>
                </a:rPr>
                <a:t>2,000</a:t>
              </a:r>
              <a:r>
                <a:rPr lang="he-IL" sz="3000" dirty="0">
                  <a:solidFill>
                    <a:schemeClr val="lt1"/>
                  </a:solidFill>
                  <a:latin typeface="Arial Black"/>
                  <a:sym typeface="Arial Black"/>
                </a:rPr>
                <a:t> פעילים</a:t>
              </a:r>
              <a:endParaRPr sz="3000" dirty="0"/>
            </a:p>
          </p:txBody>
        </p:sp>
      </p:grpSp>
      <p:pic>
        <p:nvPicPr>
          <p:cNvPr id="1137" name="Google Shape;1137;p26"/>
          <p:cNvPicPr preferRelativeResize="0"/>
          <p:nvPr/>
        </p:nvPicPr>
        <p:blipFill rotWithShape="1">
          <a:blip r:embed="rId6">
            <a:alphaModFix/>
          </a:blip>
          <a:srcRect/>
          <a:stretch/>
        </p:blipFill>
        <p:spPr>
          <a:xfrm>
            <a:off x="284421" y="196120"/>
            <a:ext cx="2307039" cy="704330"/>
          </a:xfrm>
          <a:prstGeom prst="rect">
            <a:avLst/>
          </a:prstGeom>
          <a:noFill/>
          <a:ln>
            <a:noFill/>
          </a:ln>
        </p:spPr>
      </p:pic>
    </p:spTree>
    <p:extLst>
      <p:ext uri="{BB962C8B-B14F-4D97-AF65-F5344CB8AC3E}">
        <p14:creationId xmlns:p14="http://schemas.microsoft.com/office/powerpoint/2010/main" val="1055692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500"/>
                                        <p:tgtEl>
                                          <p:spTgt spid="1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10"/>
          <p:cNvPicPr preferRelativeResize="0"/>
          <p:nvPr/>
        </p:nvPicPr>
        <p:blipFill>
          <a:blip r:embed="rId3">
            <a:alphaModFix/>
          </a:blip>
          <a:srcRect b="15359"/>
          <a:stretch>
            <a:fillRect/>
          </a:stretch>
        </p:blipFill>
        <p:spPr>
          <a:xfrm>
            <a:off x="-7917" y="0"/>
            <a:ext cx="18288000" cy="10287000"/>
          </a:xfrm>
          <a:prstGeom prst="rect">
            <a:avLst/>
          </a:prstGeom>
          <a:noFill/>
          <a:ln>
            <a:noFill/>
          </a:ln>
        </p:spPr>
      </p:pic>
      <p:sp>
        <p:nvSpPr>
          <p:cNvPr id="269" name="Google Shape;269;p10"/>
          <p:cNvSpPr txBox="1"/>
          <p:nvPr/>
        </p:nvSpPr>
        <p:spPr>
          <a:xfrm>
            <a:off x="1706581" y="1375714"/>
            <a:ext cx="14859002" cy="2145285"/>
          </a:xfrm>
          <a:prstGeom prst="rect">
            <a:avLst/>
          </a:prstGeom>
          <a:noFill/>
          <a:ln>
            <a:noFill/>
          </a:ln>
        </p:spPr>
        <p:txBody>
          <a:bodyPr spcFirstLastPara="1" wrap="square" lIns="91425" tIns="45700" rIns="91425" bIns="45700" anchor="ctr" anchorCtr="0">
            <a:noAutofit/>
          </a:bodyPr>
          <a:lstStyle/>
          <a:p>
            <a:pPr marL="0" marR="0" lvl="0" indent="0" algn="ctr" rtl="1">
              <a:lnSpc>
                <a:spcPct val="90000"/>
              </a:lnSpc>
              <a:spcBef>
                <a:spcPct val="0"/>
              </a:spcBef>
              <a:spcAft>
                <a:spcPct val="0"/>
              </a:spcAft>
              <a:buClr>
                <a:schemeClr val="lt1"/>
              </a:buClr>
              <a:buSzPts val="7200"/>
              <a:buFont typeface="Arial"/>
              <a:buNone/>
            </a:pPr>
            <a:r>
              <a:rPr lang="x-none" sz="7200" b="1">
                <a:solidFill>
                  <a:schemeClr val="lt1"/>
                </a:solidFill>
                <a:latin typeface="Arial"/>
                <a:ea typeface="Arial"/>
                <a:cs typeface="Arial"/>
                <a:sym typeface="Arial"/>
              </a:rPr>
              <a:t>מדינת ישראל בחלל</a:t>
            </a:r>
            <a:endParaRPr sz="7200" b="1">
              <a:solidFill>
                <a:schemeClr val="lt1"/>
              </a:solidFill>
              <a:latin typeface="Arial"/>
              <a:ea typeface="Arial"/>
              <a:cs typeface="Arial"/>
              <a:sym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157" y="3518817"/>
            <a:ext cx="5657850" cy="5657850"/>
          </a:xfrm>
          <a:prstGeom prst="rect">
            <a:avLst/>
          </a:prstGeom>
        </p:spPr>
      </p:pic>
      <p:pic>
        <p:nvPicPr>
          <p:cNvPr id="10" name="תמונה 15" descr="תמונה שמכילה לוגו&#10;&#10;התיאור נוצר באופן אוטומטי">
            <a:extLst>
              <a:ext uri="{FF2B5EF4-FFF2-40B4-BE49-F238E27FC236}">
                <a16:creationId xmlns:a16="http://schemas.microsoft.com/office/drawing/2014/main" id="{D0CA3026-63E9-48E6-B0AF-4FABACB4A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1" name="תמונה 13" descr="תמונה שמכילה לוגו&#10;&#10;התיאור נוצר באופן אוטומטי">
            <a:extLst>
              <a:ext uri="{FF2B5EF4-FFF2-40B4-BE49-F238E27FC236}">
                <a16:creationId xmlns:a16="http://schemas.microsoft.com/office/drawing/2014/main" id="{FBEC14BE-0E6E-4FC3-9ACE-1D91945E3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11" descr="A picture containing outdoor, water, night, nature&#10;&#10;Description automatically generated"/>
          <p:cNvPicPr preferRelativeResize="0"/>
          <p:nvPr/>
        </p:nvPicPr>
        <p:blipFill>
          <a:blip r:embed="rId3">
            <a:alphaModFix/>
          </a:blip>
          <a:srcRect b="5285"/>
          <a:stretch>
            <a:fillRect/>
          </a:stretch>
        </p:blipFill>
        <p:spPr>
          <a:xfrm>
            <a:off x="9698" y="-2078"/>
            <a:ext cx="18292809" cy="10289078"/>
          </a:xfrm>
          <a:prstGeom prst="rect">
            <a:avLst/>
          </a:prstGeom>
          <a:noFill/>
          <a:ln>
            <a:noFill/>
          </a:ln>
        </p:spPr>
      </p:pic>
      <p:sp>
        <p:nvSpPr>
          <p:cNvPr id="277" name="Google Shape;277;p11"/>
          <p:cNvSpPr txBox="1">
            <a:spLocks noGrp="1"/>
          </p:cNvSpPr>
          <p:nvPr>
            <p:ph type="title"/>
          </p:nvPr>
        </p:nvSpPr>
        <p:spPr>
          <a:xfrm>
            <a:off x="13258800" y="1304976"/>
            <a:ext cx="4572000" cy="1988345"/>
          </a:xfrm>
          <a:prstGeom prst="rect">
            <a:avLst/>
          </a:prstGeom>
          <a:noFill/>
          <a:ln>
            <a:noFill/>
          </a:ln>
        </p:spPr>
        <p:txBody>
          <a:bodyPr spcFirstLastPara="1" wrap="square" lIns="91425" tIns="45700" rIns="91425" bIns="45700" anchor="ctr" anchorCtr="0">
            <a:normAutofit/>
          </a:bodyPr>
          <a:lstStyle/>
          <a:p>
            <a:pPr marL="0" lvl="0" indent="0" algn="r" rtl="1">
              <a:spcBef>
                <a:spcPct val="0"/>
              </a:spcBef>
              <a:spcAft>
                <a:spcPct val="0"/>
              </a:spcAft>
              <a:buClr>
                <a:schemeClr val="lt1"/>
              </a:buClr>
              <a:buSzPts val="6600"/>
              <a:buFont typeface="Calibri"/>
              <a:buNone/>
            </a:pPr>
            <a:r>
              <a:rPr lang="x-none" sz="6600" b="1">
                <a:solidFill>
                  <a:schemeClr val="lt1"/>
                </a:solidFill>
              </a:rPr>
              <a:t>בראשית 1</a:t>
            </a:r>
            <a:endParaRPr sz="6600" b="1">
              <a:solidFill>
                <a:schemeClr val="lt1"/>
              </a:solidFill>
            </a:endParaRPr>
          </a:p>
        </p:txBody>
      </p:sp>
      <p:sp>
        <p:nvSpPr>
          <p:cNvPr id="278" name="Google Shape;278;p11"/>
          <p:cNvSpPr txBox="1"/>
          <p:nvPr/>
        </p:nvSpPr>
        <p:spPr>
          <a:xfrm>
            <a:off x="537029" y="3557262"/>
            <a:ext cx="8178165" cy="4401164"/>
          </a:xfrm>
          <a:prstGeom prst="rect">
            <a:avLst/>
          </a:prstGeom>
          <a:noFill/>
          <a:ln>
            <a:noFill/>
          </a:ln>
        </p:spPr>
        <p:txBody>
          <a:bodyPr spcFirstLastPara="1" wrap="square" lIns="91425" tIns="45700" rIns="91425" bIns="45700" anchor="t" anchorCtr="0">
            <a:spAutoFit/>
          </a:bodyPr>
          <a:lstStyle/>
          <a:p>
            <a:pPr marL="0" marR="0" lvl="0" indent="0" algn="r" rtl="1">
              <a:spcBef>
                <a:spcPct val="0"/>
              </a:spcBef>
              <a:spcAft>
                <a:spcPct val="0"/>
              </a:spcAft>
              <a:buNone/>
            </a:pPr>
            <a:r>
              <a:rPr lang="x-none" sz="3400" b="1" dirty="0">
                <a:solidFill>
                  <a:srgbClr val="E36C09"/>
                </a:solidFill>
                <a:latin typeface="Calibri"/>
                <a:ea typeface="Calibri"/>
                <a:cs typeface="Calibri"/>
                <a:sym typeface="Calibri"/>
              </a:rPr>
              <a:t>הישגיה של החללית: </a:t>
            </a:r>
            <a:endParaRPr lang="he-IL" sz="3400" b="1" dirty="0">
              <a:solidFill>
                <a:srgbClr val="E36C09"/>
              </a:solidFill>
              <a:latin typeface="Calibri"/>
              <a:ea typeface="Calibri"/>
              <a:cs typeface="Calibri"/>
              <a:sym typeface="Calibri"/>
            </a:endParaRPr>
          </a:p>
          <a:p>
            <a:pPr marL="0" marR="0" lvl="0" indent="0" algn="r" rtl="1">
              <a:spcBef>
                <a:spcPct val="0"/>
              </a:spcBef>
              <a:spcAft>
                <a:spcPct val="0"/>
              </a:spcAft>
              <a:buNone/>
            </a:pPr>
            <a:endParaRPr dirty="0"/>
          </a:p>
          <a:p>
            <a:pPr marL="571500" marR="0" lvl="0" indent="-571500" algn="r" rtl="1">
              <a:spcBef>
                <a:spcPct val="0"/>
              </a:spcBef>
              <a:spcAft>
                <a:spcPct val="0"/>
              </a:spcAft>
              <a:buClr>
                <a:srgbClr val="FFFFFF"/>
              </a:buClr>
              <a:buSzPts val="3400"/>
              <a:buFont typeface="Arial"/>
              <a:buChar char="•"/>
            </a:pPr>
            <a:r>
              <a:rPr lang="x-none" sz="3400" dirty="0">
                <a:solidFill>
                  <a:srgbClr val="FFFFFF"/>
                </a:solidFill>
                <a:latin typeface="Calibri"/>
                <a:ea typeface="Calibri"/>
                <a:cs typeface="Calibri"/>
                <a:sym typeface="Calibri"/>
              </a:rPr>
              <a:t>החללית הפרטית הראשונה לירח והחללית הישראלית הראשונה</a:t>
            </a:r>
            <a:endParaRPr lang="he-IL" sz="3400" dirty="0">
              <a:solidFill>
                <a:srgbClr val="FFFFFF"/>
              </a:solidFill>
              <a:latin typeface="Calibri"/>
              <a:ea typeface="Calibri"/>
              <a:cs typeface="Calibri"/>
              <a:sym typeface="Calibri"/>
            </a:endParaRPr>
          </a:p>
          <a:p>
            <a:pPr marR="0" lvl="0" algn="r" rtl="1">
              <a:spcBef>
                <a:spcPct val="0"/>
              </a:spcBef>
              <a:spcAft>
                <a:spcPct val="0"/>
              </a:spcAft>
              <a:buClr>
                <a:srgbClr val="FFFFFF"/>
              </a:buClr>
              <a:buSzPts val="3400"/>
            </a:pPr>
            <a:endParaRPr dirty="0"/>
          </a:p>
          <a:p>
            <a:pPr marL="571500" marR="0" lvl="0" indent="-571500" algn="r" rtl="1">
              <a:spcBef>
                <a:spcPct val="0"/>
              </a:spcBef>
              <a:spcAft>
                <a:spcPct val="0"/>
              </a:spcAft>
              <a:buClr>
                <a:schemeClr val="lt1"/>
              </a:buClr>
              <a:buSzPts val="3400"/>
              <a:buFont typeface="Arial"/>
              <a:buChar char="•"/>
            </a:pPr>
            <a:r>
              <a:rPr lang="x-none" sz="3400" dirty="0">
                <a:solidFill>
                  <a:schemeClr val="lt1"/>
                </a:solidFill>
                <a:latin typeface="Calibri"/>
                <a:ea typeface="Calibri"/>
                <a:cs typeface="Calibri"/>
                <a:sym typeface="Calibri"/>
              </a:rPr>
              <a:t>החללית הישראלית הראשונה שהגדירה את ישראל כמדינה השביעית שהגיעה לירח</a:t>
            </a:r>
            <a:endParaRPr lang="he-IL" sz="3400" dirty="0">
              <a:solidFill>
                <a:schemeClr val="lt1"/>
              </a:solidFill>
              <a:latin typeface="Calibri"/>
              <a:ea typeface="Calibri"/>
              <a:cs typeface="Calibri"/>
              <a:sym typeface="Calibri"/>
            </a:endParaRPr>
          </a:p>
          <a:p>
            <a:pPr marR="0" lvl="0" algn="r" rtl="1">
              <a:spcBef>
                <a:spcPct val="0"/>
              </a:spcBef>
              <a:spcAft>
                <a:spcPct val="0"/>
              </a:spcAft>
              <a:buClr>
                <a:schemeClr val="lt1"/>
              </a:buClr>
              <a:buSzPts val="3400"/>
            </a:pPr>
            <a:endParaRPr dirty="0"/>
          </a:p>
          <a:p>
            <a:pPr marL="571500" marR="0" lvl="0" indent="-571500" algn="r" rtl="1">
              <a:spcBef>
                <a:spcPct val="0"/>
              </a:spcBef>
              <a:spcAft>
                <a:spcPct val="0"/>
              </a:spcAft>
              <a:buClr>
                <a:srgbClr val="FFFFFF"/>
              </a:buClr>
              <a:buSzPts val="3400"/>
              <a:buFont typeface="Arial"/>
              <a:buChar char="•"/>
            </a:pPr>
            <a:r>
              <a:rPr lang="x-none" sz="3400" dirty="0">
                <a:solidFill>
                  <a:srgbClr val="FFFFFF"/>
                </a:solidFill>
                <a:latin typeface="Calibri"/>
                <a:ea typeface="Calibri"/>
                <a:cs typeface="Calibri"/>
                <a:sym typeface="Calibri"/>
              </a:rPr>
              <a:t>החללית הקטנה ביותר למשימות חלל עמוק והזולה ביותר מכל פרויקט דומה</a:t>
            </a:r>
            <a:endParaRPr dirty="0"/>
          </a:p>
        </p:txBody>
      </p:sp>
      <p:sp>
        <p:nvSpPr>
          <p:cNvPr id="279" name="Google Shape;279;p11"/>
          <p:cNvSpPr txBox="1"/>
          <p:nvPr/>
        </p:nvSpPr>
        <p:spPr>
          <a:xfrm>
            <a:off x="11506200" y="3662378"/>
            <a:ext cx="6572779" cy="2708434"/>
          </a:xfrm>
          <a:prstGeom prst="rect">
            <a:avLst/>
          </a:prstGeom>
          <a:noFill/>
          <a:ln>
            <a:noFill/>
          </a:ln>
        </p:spPr>
        <p:txBody>
          <a:bodyPr spcFirstLastPara="1" wrap="square" lIns="91425" tIns="45700" rIns="91425" bIns="45700" anchor="t" anchorCtr="0">
            <a:spAutoFit/>
          </a:bodyPr>
          <a:lstStyle/>
          <a:p>
            <a:pPr marL="0" marR="0" lvl="0" indent="0" algn="r" rtl="1">
              <a:spcBef>
                <a:spcPct val="0"/>
              </a:spcBef>
              <a:spcAft>
                <a:spcPct val="0"/>
              </a:spcAft>
              <a:buNone/>
            </a:pPr>
            <a:r>
              <a:rPr lang="x-none" sz="3400" dirty="0">
                <a:solidFill>
                  <a:srgbClr val="FFFFFF"/>
                </a:solidFill>
                <a:latin typeface="Calibri"/>
                <a:ea typeface="Calibri"/>
                <a:cs typeface="Calibri"/>
                <a:sym typeface="Calibri"/>
              </a:rPr>
              <a:t>שוגרה ב</a:t>
            </a:r>
            <a:r>
              <a:rPr lang="he-IL" sz="3400" dirty="0">
                <a:solidFill>
                  <a:srgbClr val="FFFFFF"/>
                </a:solidFill>
                <a:latin typeface="Calibri"/>
                <a:ea typeface="Calibri"/>
                <a:cs typeface="Calibri"/>
                <a:sym typeface="Calibri"/>
              </a:rPr>
              <a:t>-</a:t>
            </a:r>
            <a:r>
              <a:rPr lang="x-none" sz="3400" dirty="0">
                <a:solidFill>
                  <a:srgbClr val="FFFFFF"/>
                </a:solidFill>
                <a:latin typeface="Calibri"/>
                <a:ea typeface="Calibri"/>
                <a:cs typeface="Calibri"/>
                <a:sym typeface="Calibri"/>
              </a:rPr>
              <a:t> 22.2.2019מ"קייפ קנברל</a:t>
            </a:r>
            <a:r>
              <a:rPr lang="he-IL" sz="3400" dirty="0">
                <a:solidFill>
                  <a:srgbClr val="FFFFFF"/>
                </a:solidFill>
                <a:latin typeface="Calibri"/>
                <a:ea typeface="Calibri"/>
                <a:cs typeface="Calibri"/>
                <a:sym typeface="Calibri"/>
              </a:rPr>
              <a:t>"</a:t>
            </a:r>
            <a:r>
              <a:rPr lang="x-none" sz="3400" dirty="0">
                <a:solidFill>
                  <a:srgbClr val="FFFFFF"/>
                </a:solidFill>
                <a:latin typeface="Calibri"/>
                <a:ea typeface="Calibri"/>
                <a:cs typeface="Calibri"/>
                <a:sym typeface="Calibri"/>
              </a:rPr>
              <a:t> שבפלורי</a:t>
            </a:r>
            <a:r>
              <a:rPr lang="he-IL" sz="3400" dirty="0">
                <a:solidFill>
                  <a:srgbClr val="FFFFFF"/>
                </a:solidFill>
                <a:latin typeface="Calibri"/>
                <a:ea typeface="Calibri"/>
                <a:cs typeface="Calibri"/>
                <a:sym typeface="Calibri"/>
              </a:rPr>
              <a:t>דה, </a:t>
            </a:r>
            <a:r>
              <a:rPr lang="x-none" sz="3400" dirty="0">
                <a:solidFill>
                  <a:srgbClr val="FFFFFF"/>
                </a:solidFill>
                <a:latin typeface="Calibri"/>
                <a:ea typeface="Calibri"/>
                <a:cs typeface="Calibri"/>
                <a:sym typeface="Calibri"/>
              </a:rPr>
              <a:t>ארה"ב</a:t>
            </a:r>
            <a:endParaRPr sz="3400" dirty="0">
              <a:solidFill>
                <a:srgbClr val="FFFFFF"/>
              </a:solidFill>
              <a:latin typeface="Calibri"/>
              <a:ea typeface="Calibri"/>
              <a:cs typeface="Calibri"/>
              <a:sym typeface="Calibri"/>
            </a:endParaRPr>
          </a:p>
          <a:p>
            <a:pPr marL="0" marR="0" lvl="0" indent="0" algn="r" rtl="1">
              <a:spcBef>
                <a:spcPct val="0"/>
              </a:spcBef>
              <a:spcAft>
                <a:spcPct val="0"/>
              </a:spcAft>
              <a:buNone/>
            </a:pPr>
            <a:r>
              <a:rPr lang="x-none" sz="3400" dirty="0">
                <a:solidFill>
                  <a:srgbClr val="FFFFFF"/>
                </a:solidFill>
                <a:latin typeface="Calibri"/>
                <a:ea typeface="Calibri"/>
                <a:cs typeface="Calibri"/>
                <a:sym typeface="Calibri"/>
              </a:rPr>
              <a:t>לאחר מסע של חודשיים ולכידת ירח מוצלחת, היא הגיעה לאדמת הירח </a:t>
            </a:r>
            <a:br>
              <a:rPr lang="x-none" sz="3400" dirty="0">
                <a:solidFill>
                  <a:srgbClr val="FFFFFF"/>
                </a:solidFill>
                <a:latin typeface="Calibri"/>
                <a:ea typeface="Calibri"/>
                <a:cs typeface="Calibri"/>
                <a:sym typeface="Calibri"/>
              </a:rPr>
            </a:br>
            <a:r>
              <a:rPr lang="x-none" sz="3400" dirty="0">
                <a:solidFill>
                  <a:srgbClr val="FFFFFF"/>
                </a:solidFill>
                <a:latin typeface="Calibri"/>
                <a:ea typeface="Calibri"/>
                <a:cs typeface="Calibri"/>
                <a:sym typeface="Calibri"/>
              </a:rPr>
              <a:t>ב</a:t>
            </a:r>
            <a:r>
              <a:rPr lang="he-IL" sz="3400" dirty="0">
                <a:solidFill>
                  <a:srgbClr val="FFFFFF"/>
                </a:solidFill>
                <a:latin typeface="Calibri"/>
                <a:ea typeface="Calibri"/>
                <a:cs typeface="Calibri"/>
                <a:sym typeface="Calibri"/>
              </a:rPr>
              <a:t>-</a:t>
            </a:r>
            <a:r>
              <a:rPr lang="x-none" sz="3400" dirty="0">
                <a:solidFill>
                  <a:srgbClr val="FFFFFF"/>
                </a:solidFill>
                <a:latin typeface="Calibri"/>
                <a:ea typeface="Calibri"/>
                <a:cs typeface="Calibri"/>
                <a:sym typeface="Calibri"/>
              </a:rPr>
              <a:t> 11.04.2019</a:t>
            </a:r>
            <a:r>
              <a:rPr lang="he-IL" sz="3400" dirty="0">
                <a:solidFill>
                  <a:srgbClr val="FFFFFF"/>
                </a:solidFill>
                <a:latin typeface="Calibri"/>
                <a:ea typeface="Calibri"/>
                <a:cs typeface="Calibri"/>
                <a:sym typeface="Calibri"/>
              </a:rPr>
              <a:t> </a:t>
            </a:r>
            <a:endParaRPr dirty="0"/>
          </a:p>
        </p:txBody>
      </p:sp>
      <p:pic>
        <p:nvPicPr>
          <p:cNvPr id="11" name="תמונה 15" descr="תמונה שמכילה לוגו&#10;&#10;התיאור נוצר באופן אוטומטי">
            <a:extLst>
              <a:ext uri="{FF2B5EF4-FFF2-40B4-BE49-F238E27FC236}">
                <a16:creationId xmlns:a16="http://schemas.microsoft.com/office/drawing/2014/main" id="{7A634F28-E23E-4062-935F-99E9B5457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2" name="תמונה 13" descr="תמונה שמכילה לוגו&#10;&#10;התיאור נוצר באופן אוטומטי">
            <a:extLst>
              <a:ext uri="{FF2B5EF4-FFF2-40B4-BE49-F238E27FC236}">
                <a16:creationId xmlns:a16="http://schemas.microsoft.com/office/drawing/2014/main" id="{1B12BBAF-D4FA-47A7-83F2-2D7D1527CD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
        <p:nvSpPr>
          <p:cNvPr id="2" name="Google Shape;116;p2">
            <a:hlinkClick r:id="rId6"/>
            <a:extLst>
              <a:ext uri="{FF2B5EF4-FFF2-40B4-BE49-F238E27FC236}">
                <a16:creationId xmlns:a16="http://schemas.microsoft.com/office/drawing/2014/main" id="{F3A61F1B-5D2C-8C6F-8FDC-4AFF5418A97E}"/>
              </a:ext>
            </a:extLst>
          </p:cNvPr>
          <p:cNvSpPr/>
          <p:nvPr/>
        </p:nvSpPr>
        <p:spPr>
          <a:xfrm>
            <a:off x="960120" y="8426827"/>
            <a:ext cx="1544899" cy="1391772"/>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b="0" i="0" u="none" strike="noStrike" cap="none">
              <a:solidFill>
                <a:schemeClr val="dk1"/>
              </a:solidFill>
              <a:latin typeface="Calibri"/>
              <a:ea typeface="Calibri"/>
              <a:cs typeface="Calibri"/>
              <a:sym typeface="Calibri"/>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63;p10"/>
          <p:cNvPicPr preferRelativeResize="0"/>
          <p:nvPr/>
        </p:nvPicPr>
        <p:blipFill>
          <a:blip r:embed="rId3">
            <a:alphaModFix/>
          </a:blip>
          <a:srcRect b="15359"/>
          <a:stretch>
            <a:fillRect/>
          </a:stretch>
        </p:blipFill>
        <p:spPr>
          <a:xfrm>
            <a:off x="-283965" y="0"/>
            <a:ext cx="18288000" cy="10287000"/>
          </a:xfrm>
          <a:prstGeom prst="rect">
            <a:avLst/>
          </a:prstGeom>
          <a:noFill/>
          <a:ln>
            <a:noFill/>
          </a:ln>
        </p:spPr>
      </p:pic>
      <p:pic>
        <p:nvPicPr>
          <p:cNvPr id="5" name="תמונה 4">
            <a:extLst>
              <a:ext uri="{FF2B5EF4-FFF2-40B4-BE49-F238E27FC236}">
                <a16:creationId xmlns:a16="http://schemas.microsoft.com/office/drawing/2014/main" id="{72681D5F-31C5-3579-0EEF-B0D37DE0478A}"/>
              </a:ext>
            </a:extLst>
          </p:cNvPr>
          <p:cNvPicPr>
            <a:picLocks noChangeAspect="1"/>
          </p:cNvPicPr>
          <p:nvPr/>
        </p:nvPicPr>
        <p:blipFill>
          <a:blip r:embed="rId4"/>
          <a:stretch>
            <a:fillRect/>
          </a:stretch>
        </p:blipFill>
        <p:spPr>
          <a:xfrm>
            <a:off x="4879916" y="3664353"/>
            <a:ext cx="13252220" cy="6435609"/>
          </a:xfrm>
          <a:prstGeom prst="rect">
            <a:avLst/>
          </a:prstGeom>
        </p:spPr>
      </p:pic>
      <p:pic>
        <p:nvPicPr>
          <p:cNvPr id="7" name="תמונה 6">
            <a:extLst>
              <a:ext uri="{FF2B5EF4-FFF2-40B4-BE49-F238E27FC236}">
                <a16:creationId xmlns:a16="http://schemas.microsoft.com/office/drawing/2014/main" id="{229E1321-F403-F88D-594A-60534CFC3F36}"/>
              </a:ext>
            </a:extLst>
          </p:cNvPr>
          <p:cNvPicPr>
            <a:picLocks noChangeAspect="1"/>
          </p:cNvPicPr>
          <p:nvPr/>
        </p:nvPicPr>
        <p:blipFill>
          <a:blip r:embed="rId5"/>
          <a:stretch>
            <a:fillRect/>
          </a:stretch>
        </p:blipFill>
        <p:spPr>
          <a:xfrm>
            <a:off x="-305331" y="0"/>
            <a:ext cx="4995624" cy="10287000"/>
          </a:xfrm>
          <a:prstGeom prst="rect">
            <a:avLst/>
          </a:prstGeom>
        </p:spPr>
      </p:pic>
      <p:grpSp>
        <p:nvGrpSpPr>
          <p:cNvPr id="11" name="Google Shape;728;p11">
            <a:extLst>
              <a:ext uri="{FF2B5EF4-FFF2-40B4-BE49-F238E27FC236}">
                <a16:creationId xmlns:a16="http://schemas.microsoft.com/office/drawing/2014/main" id="{6C51AFA1-3EBB-72C2-1E05-2B69744A23B9}"/>
              </a:ext>
            </a:extLst>
          </p:cNvPr>
          <p:cNvGrpSpPr/>
          <p:nvPr/>
        </p:nvGrpSpPr>
        <p:grpSpPr>
          <a:xfrm>
            <a:off x="9144002" y="436418"/>
            <a:ext cx="8141277" cy="1901537"/>
            <a:chOff x="6626664" y="-367439"/>
            <a:chExt cx="5417937" cy="1914525"/>
          </a:xfrm>
        </p:grpSpPr>
        <p:pic>
          <p:nvPicPr>
            <p:cNvPr id="12" name="Google Shape;729;p11">
              <a:extLst>
                <a:ext uri="{FF2B5EF4-FFF2-40B4-BE49-F238E27FC236}">
                  <a16:creationId xmlns:a16="http://schemas.microsoft.com/office/drawing/2014/main" id="{3865AB0F-CDDA-8460-D7DF-7D171FD6AC0A}"/>
                </a:ext>
              </a:extLst>
            </p:cNvPr>
            <p:cNvPicPr preferRelativeResize="0"/>
            <p:nvPr/>
          </p:nvPicPr>
          <p:blipFill rotWithShape="1">
            <a:blip r:embed="rId6">
              <a:alphaModFix/>
            </a:blip>
            <a:srcRect/>
            <a:stretch/>
          </p:blipFill>
          <p:spPr>
            <a:xfrm>
              <a:off x="6929676" y="-367439"/>
              <a:ext cx="5114925" cy="1914525"/>
            </a:xfrm>
            <a:prstGeom prst="rect">
              <a:avLst/>
            </a:prstGeom>
            <a:noFill/>
            <a:ln>
              <a:noFill/>
            </a:ln>
          </p:spPr>
        </p:pic>
        <p:sp>
          <p:nvSpPr>
            <p:cNvPr id="13" name="Google Shape;730;p11">
              <a:extLst>
                <a:ext uri="{FF2B5EF4-FFF2-40B4-BE49-F238E27FC236}">
                  <a16:creationId xmlns:a16="http://schemas.microsoft.com/office/drawing/2014/main" id="{5D0C0B7A-A113-D09D-7245-B774DFC8E9C7}"/>
                </a:ext>
              </a:extLst>
            </p:cNvPr>
            <p:cNvSpPr/>
            <p:nvPr/>
          </p:nvSpPr>
          <p:spPr>
            <a:xfrm>
              <a:off x="6626664" y="-180149"/>
              <a:ext cx="5042221" cy="1254948"/>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he-IL" sz="7200" dirty="0">
                  <a:solidFill>
                    <a:schemeClr val="lt1"/>
                  </a:solidFill>
                  <a:latin typeface="Arial Black"/>
                  <a:sym typeface="Arial Black"/>
                </a:rPr>
                <a:t>סלפי בראשית 1</a:t>
              </a:r>
              <a:endParaRPr sz="7200" dirty="0"/>
            </a:p>
          </p:txBody>
        </p:sp>
      </p:grpSp>
    </p:spTree>
    <p:extLst>
      <p:ext uri="{BB962C8B-B14F-4D97-AF65-F5344CB8AC3E}">
        <p14:creationId xmlns:p14="http://schemas.microsoft.com/office/powerpoint/2010/main" val="12121723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8C25FA0C-6862-2D52-6580-A453162F5574}"/>
              </a:ext>
            </a:extLst>
          </p:cNvPr>
          <p:cNvPicPr>
            <a:picLocks noChangeAspect="1"/>
          </p:cNvPicPr>
          <p:nvPr/>
        </p:nvPicPr>
        <p:blipFill>
          <a:blip r:embed="rId2"/>
          <a:srcRect b="15360"/>
          <a:stretch>
            <a:fillRect/>
          </a:stretch>
        </p:blipFill>
        <p:spPr>
          <a:xfrm>
            <a:off x="-23146" y="-13020"/>
            <a:ext cx="18311146" cy="10300020"/>
          </a:xfrm>
          <a:prstGeom prst="rect">
            <a:avLst/>
          </a:prstGeom>
        </p:spPr>
      </p:pic>
      <p:sp>
        <p:nvSpPr>
          <p:cNvPr id="48" name="Freeform 11">
            <a:extLst>
              <a:ext uri="{FF2B5EF4-FFF2-40B4-BE49-F238E27FC236}">
                <a16:creationId xmlns:a16="http://schemas.microsoft.com/office/drawing/2014/main" id="{A7C7A55C-C8AD-C42D-7663-E8FF222593CF}"/>
              </a:ext>
            </a:extLst>
          </p:cNvPr>
          <p:cNvSpPr/>
          <p:nvPr/>
        </p:nvSpPr>
        <p:spPr>
          <a:xfrm>
            <a:off x="12803922" y="6896398"/>
            <a:ext cx="7197654" cy="7288764"/>
          </a:xfrm>
          <a:custGeom>
            <a:avLst/>
            <a:gdLst/>
            <a:ahLst/>
            <a:cxnLst/>
            <a:rect l="l" t="t" r="r" b="b"/>
            <a:pathLst>
              <a:path w="7197654" h="7288764">
                <a:moveTo>
                  <a:pt x="0" y="0"/>
                </a:moveTo>
                <a:lnTo>
                  <a:pt x="7197655" y="0"/>
                </a:lnTo>
                <a:lnTo>
                  <a:pt x="7197655" y="7288764"/>
                </a:lnTo>
                <a:lnTo>
                  <a:pt x="0" y="7288764"/>
                </a:lnTo>
                <a:lnTo>
                  <a:pt x="0" y="0"/>
                </a:lnTo>
                <a:close/>
              </a:path>
            </a:pathLst>
          </a:custGeom>
          <a:blipFill>
            <a:blip r:embed="rId3">
              <a:alphaModFix/>
              <a:extLst>
                <a:ext uri="{BEBA8EAE-BF5A-486C-A8C5-ECC9F3942E4B}">
                  <a14:imgProps xmlns:a14="http://schemas.microsoft.com/office/drawing/2010/main">
                    <a14:imgLayer r:embed="rId4">
                      <a14:imgEffect>
                        <a14:colorTemperature colorTemp="7200"/>
                      </a14:imgEffect>
                    </a14:imgLayer>
                  </a14:imgProps>
                </a:ext>
              </a:extLst>
            </a:blip>
            <a:stretch>
              <a:fillRect/>
            </a:stretch>
          </a:blipFill>
        </p:spPr>
        <p:txBody>
          <a:bodyPr/>
          <a:lstStyle/>
          <a:p>
            <a:endParaRPr lang="aa-ET"/>
          </a:p>
        </p:txBody>
      </p:sp>
      <p:pic>
        <p:nvPicPr>
          <p:cNvPr id="2" name="תמונה 15" descr="תמונה שמכילה לוגו&#10;&#10;התיאור נוצר באופן אוטומטי">
            <a:extLst>
              <a:ext uri="{FF2B5EF4-FFF2-40B4-BE49-F238E27FC236}">
                <a16:creationId xmlns:a16="http://schemas.microsoft.com/office/drawing/2014/main" id="{DAD7BF1C-B8E5-BD74-0D32-530ACA58C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4" name="תמונה 13" descr="תמונה שמכילה לוגו&#10;&#10;התיאור נוצר באופן אוטומטי">
            <a:extLst>
              <a:ext uri="{FF2B5EF4-FFF2-40B4-BE49-F238E27FC236}">
                <a16:creationId xmlns:a16="http://schemas.microsoft.com/office/drawing/2014/main" id="{E95DABEE-C2A1-B32B-7A92-3AA7A66933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
        <p:nvSpPr>
          <p:cNvPr id="12" name="Freeform 3">
            <a:extLst>
              <a:ext uri="{FF2B5EF4-FFF2-40B4-BE49-F238E27FC236}">
                <a16:creationId xmlns:a16="http://schemas.microsoft.com/office/drawing/2014/main" id="{C98D047E-C86C-94DD-F782-7236C0462013}"/>
              </a:ext>
            </a:extLst>
          </p:cNvPr>
          <p:cNvSpPr/>
          <p:nvPr/>
        </p:nvSpPr>
        <p:spPr>
          <a:xfrm>
            <a:off x="1865659" y="1893632"/>
            <a:ext cx="7692996" cy="4809600"/>
          </a:xfrm>
          <a:custGeom>
            <a:avLst/>
            <a:gdLst/>
            <a:ahLst/>
            <a:cxnLst/>
            <a:rect l="l" t="t" r="r" b="b"/>
            <a:pathLst>
              <a:path w="7692995" h="4809600">
                <a:moveTo>
                  <a:pt x="0" y="0"/>
                </a:moveTo>
                <a:lnTo>
                  <a:pt x="7692996" y="0"/>
                </a:lnTo>
                <a:lnTo>
                  <a:pt x="7692996" y="4809600"/>
                </a:lnTo>
                <a:lnTo>
                  <a:pt x="0" y="4809600"/>
                </a:lnTo>
                <a:lnTo>
                  <a:pt x="0" y="0"/>
                </a:lnTo>
                <a:close/>
              </a:path>
            </a:pathLst>
          </a:custGeom>
          <a:blipFill>
            <a:blip r:embed="rId7"/>
            <a:stretch>
              <a:fillRect/>
            </a:stretch>
          </a:blipFill>
        </p:spPr>
        <p:txBody>
          <a:bodyPr/>
          <a:lstStyle/>
          <a:p>
            <a:endParaRPr lang="aa-ET"/>
          </a:p>
        </p:txBody>
      </p:sp>
      <p:sp>
        <p:nvSpPr>
          <p:cNvPr id="13" name="AutoShape 4">
            <a:extLst>
              <a:ext uri="{FF2B5EF4-FFF2-40B4-BE49-F238E27FC236}">
                <a16:creationId xmlns:a16="http://schemas.microsoft.com/office/drawing/2014/main" id="{BDE56F32-1EF9-3D24-8A4E-2695B25C6471}"/>
              </a:ext>
            </a:extLst>
          </p:cNvPr>
          <p:cNvSpPr/>
          <p:nvPr/>
        </p:nvSpPr>
        <p:spPr>
          <a:xfrm flipV="1">
            <a:off x="3334139" y="3644660"/>
            <a:ext cx="1051695" cy="23994"/>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4" name="AutoShape 5">
            <a:extLst>
              <a:ext uri="{FF2B5EF4-FFF2-40B4-BE49-F238E27FC236}">
                <a16:creationId xmlns:a16="http://schemas.microsoft.com/office/drawing/2014/main" id="{4E913BFE-E95D-DBE7-DA53-3EE1B9D39D96}"/>
              </a:ext>
            </a:extLst>
          </p:cNvPr>
          <p:cNvSpPr/>
          <p:nvPr/>
        </p:nvSpPr>
        <p:spPr>
          <a:xfrm flipV="1">
            <a:off x="3333487" y="4195703"/>
            <a:ext cx="1022849" cy="4581"/>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5" name="AutoShape 6">
            <a:extLst>
              <a:ext uri="{FF2B5EF4-FFF2-40B4-BE49-F238E27FC236}">
                <a16:creationId xmlns:a16="http://schemas.microsoft.com/office/drawing/2014/main" id="{191FB180-8368-AF76-A42C-729DB9EBD3C6}"/>
              </a:ext>
            </a:extLst>
          </p:cNvPr>
          <p:cNvSpPr/>
          <p:nvPr/>
        </p:nvSpPr>
        <p:spPr>
          <a:xfrm>
            <a:off x="3333359" y="4983689"/>
            <a:ext cx="509081" cy="27524"/>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6" name="AutoShape 7">
            <a:extLst>
              <a:ext uri="{FF2B5EF4-FFF2-40B4-BE49-F238E27FC236}">
                <a16:creationId xmlns:a16="http://schemas.microsoft.com/office/drawing/2014/main" id="{E65D938C-5126-F066-1AA3-FAD33AB9B0AD}"/>
              </a:ext>
            </a:extLst>
          </p:cNvPr>
          <p:cNvSpPr/>
          <p:nvPr/>
        </p:nvSpPr>
        <p:spPr>
          <a:xfrm flipH="1">
            <a:off x="7232012" y="4108242"/>
            <a:ext cx="821070" cy="63467"/>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7" name="AutoShape 8">
            <a:extLst>
              <a:ext uri="{FF2B5EF4-FFF2-40B4-BE49-F238E27FC236}">
                <a16:creationId xmlns:a16="http://schemas.microsoft.com/office/drawing/2014/main" id="{466890A0-C5A4-ED11-72F3-AC9884C923F2}"/>
              </a:ext>
            </a:extLst>
          </p:cNvPr>
          <p:cNvSpPr/>
          <p:nvPr/>
        </p:nvSpPr>
        <p:spPr>
          <a:xfrm flipH="1">
            <a:off x="6710435" y="5391933"/>
            <a:ext cx="1342806" cy="35990"/>
          </a:xfrm>
          <a:prstGeom prst="line">
            <a:avLst/>
          </a:prstGeom>
          <a:ln w="57150" cap="flat">
            <a:solidFill>
              <a:srgbClr val="FFFFFF"/>
            </a:solidFill>
            <a:prstDash val="sysDot"/>
            <a:headEnd type="none" w="sm" len="sm"/>
            <a:tailEnd type="arrow" w="med" len="sm"/>
          </a:ln>
        </p:spPr>
        <p:txBody>
          <a:bodyPr/>
          <a:lstStyle/>
          <a:p>
            <a:endParaRPr lang="aa-ET" b="1"/>
          </a:p>
        </p:txBody>
      </p:sp>
      <p:sp>
        <p:nvSpPr>
          <p:cNvPr id="18" name="AutoShape 9">
            <a:extLst>
              <a:ext uri="{FF2B5EF4-FFF2-40B4-BE49-F238E27FC236}">
                <a16:creationId xmlns:a16="http://schemas.microsoft.com/office/drawing/2014/main" id="{A8CEB1A7-ADB2-FF8B-D51E-930CDDCE8607}"/>
              </a:ext>
            </a:extLst>
          </p:cNvPr>
          <p:cNvSpPr/>
          <p:nvPr/>
        </p:nvSpPr>
        <p:spPr>
          <a:xfrm>
            <a:off x="2381969" y="6294673"/>
            <a:ext cx="5711641" cy="0"/>
          </a:xfrm>
          <a:prstGeom prst="line">
            <a:avLst/>
          </a:prstGeom>
          <a:ln w="57150" cap="flat">
            <a:solidFill>
              <a:srgbClr val="FFFFFF"/>
            </a:solidFill>
            <a:prstDash val="solid"/>
            <a:headEnd type="arrow" w="med" len="sm"/>
            <a:tailEnd type="arrow" w="med" len="sm"/>
          </a:ln>
        </p:spPr>
        <p:txBody>
          <a:bodyPr/>
          <a:lstStyle/>
          <a:p>
            <a:endParaRPr lang="aa-ET" b="1"/>
          </a:p>
        </p:txBody>
      </p:sp>
      <p:sp>
        <p:nvSpPr>
          <p:cNvPr id="19" name="AutoShape 10">
            <a:extLst>
              <a:ext uri="{FF2B5EF4-FFF2-40B4-BE49-F238E27FC236}">
                <a16:creationId xmlns:a16="http://schemas.microsoft.com/office/drawing/2014/main" id="{061E95E7-A36A-E88C-5D5C-BF6AFBC3AB5D}"/>
              </a:ext>
            </a:extLst>
          </p:cNvPr>
          <p:cNvSpPr/>
          <p:nvPr/>
        </p:nvSpPr>
        <p:spPr>
          <a:xfrm flipH="1" flipV="1">
            <a:off x="1431822" y="3082193"/>
            <a:ext cx="0" cy="2531401"/>
          </a:xfrm>
          <a:prstGeom prst="line">
            <a:avLst/>
          </a:prstGeom>
          <a:ln w="57150" cap="flat">
            <a:solidFill>
              <a:srgbClr val="FFFFFF"/>
            </a:solidFill>
            <a:prstDash val="solid"/>
            <a:headEnd type="arrow" w="med" len="sm"/>
            <a:tailEnd type="arrow" w="med" len="sm"/>
          </a:ln>
        </p:spPr>
        <p:txBody>
          <a:bodyPr/>
          <a:lstStyle/>
          <a:p>
            <a:endParaRPr lang="aa-ET" b="1"/>
          </a:p>
        </p:txBody>
      </p:sp>
      <p:sp>
        <p:nvSpPr>
          <p:cNvPr id="20" name="Freeform 12">
            <a:extLst>
              <a:ext uri="{FF2B5EF4-FFF2-40B4-BE49-F238E27FC236}">
                <a16:creationId xmlns:a16="http://schemas.microsoft.com/office/drawing/2014/main" id="{78BBC13D-79A9-2772-C89F-15D58DA9594A}"/>
              </a:ext>
            </a:extLst>
          </p:cNvPr>
          <p:cNvSpPr/>
          <p:nvPr/>
        </p:nvSpPr>
        <p:spPr>
          <a:xfrm rot="-2218759">
            <a:off x="12459413" y="7323608"/>
            <a:ext cx="2332871" cy="1625746"/>
          </a:xfrm>
          <a:custGeom>
            <a:avLst/>
            <a:gdLst/>
            <a:ahLst/>
            <a:cxnLst/>
            <a:rect l="l" t="t" r="r" b="b"/>
            <a:pathLst>
              <a:path w="2332871" h="1625746">
                <a:moveTo>
                  <a:pt x="0" y="0"/>
                </a:moveTo>
                <a:lnTo>
                  <a:pt x="2332871" y="0"/>
                </a:lnTo>
                <a:lnTo>
                  <a:pt x="2332871" y="1625746"/>
                </a:lnTo>
                <a:lnTo>
                  <a:pt x="0" y="1625746"/>
                </a:lnTo>
                <a:lnTo>
                  <a:pt x="0" y="0"/>
                </a:lnTo>
                <a:close/>
              </a:path>
            </a:pathLst>
          </a:custGeom>
          <a:blipFill>
            <a:blip r:embed="rId8"/>
            <a:stretch>
              <a:fillRect/>
            </a:stretch>
          </a:blipFill>
        </p:spPr>
        <p:txBody>
          <a:bodyPr/>
          <a:lstStyle/>
          <a:p>
            <a:endParaRPr lang="aa-ET"/>
          </a:p>
        </p:txBody>
      </p:sp>
      <p:grpSp>
        <p:nvGrpSpPr>
          <p:cNvPr id="21" name="Group 13">
            <a:extLst>
              <a:ext uri="{FF2B5EF4-FFF2-40B4-BE49-F238E27FC236}">
                <a16:creationId xmlns:a16="http://schemas.microsoft.com/office/drawing/2014/main" id="{D8DC3D8B-7944-5860-B0F5-7CAD874DC08F}"/>
              </a:ext>
            </a:extLst>
          </p:cNvPr>
          <p:cNvGrpSpPr/>
          <p:nvPr/>
        </p:nvGrpSpPr>
        <p:grpSpPr>
          <a:xfrm>
            <a:off x="2537686" y="7281477"/>
            <a:ext cx="5400207" cy="1638239"/>
            <a:chOff x="0" y="0"/>
            <a:chExt cx="7200277" cy="2184319"/>
          </a:xfrm>
        </p:grpSpPr>
        <p:sp>
          <p:nvSpPr>
            <p:cNvPr id="22" name="Freeform 14">
              <a:extLst>
                <a:ext uri="{FF2B5EF4-FFF2-40B4-BE49-F238E27FC236}">
                  <a16:creationId xmlns:a16="http://schemas.microsoft.com/office/drawing/2014/main" id="{9D5452D2-5B8E-1A11-72F3-FB19BF041D93}"/>
                </a:ext>
              </a:extLst>
            </p:cNvPr>
            <p:cNvSpPr/>
            <p:nvPr/>
          </p:nvSpPr>
          <p:spPr>
            <a:xfrm>
              <a:off x="6287639" y="0"/>
              <a:ext cx="912638" cy="1130519"/>
            </a:xfrm>
            <a:custGeom>
              <a:avLst/>
              <a:gdLst/>
              <a:ahLst/>
              <a:cxnLst/>
              <a:rect l="l" t="t" r="r" b="b"/>
              <a:pathLst>
                <a:path w="912638" h="1130519">
                  <a:moveTo>
                    <a:pt x="0" y="0"/>
                  </a:moveTo>
                  <a:lnTo>
                    <a:pt x="912638" y="0"/>
                  </a:lnTo>
                  <a:lnTo>
                    <a:pt x="912638" y="1130519"/>
                  </a:lnTo>
                  <a:lnTo>
                    <a:pt x="0" y="113051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txBody>
            <a:bodyPr/>
            <a:lstStyle/>
            <a:p>
              <a:endParaRPr lang="aa-ET" b="1"/>
            </a:p>
          </p:txBody>
        </p:sp>
        <p:sp>
          <p:nvSpPr>
            <p:cNvPr id="23" name="Freeform 15">
              <a:extLst>
                <a:ext uri="{FF2B5EF4-FFF2-40B4-BE49-F238E27FC236}">
                  <a16:creationId xmlns:a16="http://schemas.microsoft.com/office/drawing/2014/main" id="{3D05DD97-660B-FA0E-BC79-B99080AC8B0F}"/>
                </a:ext>
              </a:extLst>
            </p:cNvPr>
            <p:cNvSpPr/>
            <p:nvPr/>
          </p:nvSpPr>
          <p:spPr>
            <a:xfrm>
              <a:off x="6263059" y="1239026"/>
              <a:ext cx="912638" cy="945293"/>
            </a:xfrm>
            <a:custGeom>
              <a:avLst/>
              <a:gdLst/>
              <a:ahLst/>
              <a:cxnLst/>
              <a:rect l="l" t="t" r="r" b="b"/>
              <a:pathLst>
                <a:path w="912638" h="945293">
                  <a:moveTo>
                    <a:pt x="0" y="0"/>
                  </a:moveTo>
                  <a:lnTo>
                    <a:pt x="912637" y="0"/>
                  </a:lnTo>
                  <a:lnTo>
                    <a:pt x="912637" y="945293"/>
                  </a:lnTo>
                  <a:lnTo>
                    <a:pt x="0" y="945293"/>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txBody>
            <a:bodyPr/>
            <a:lstStyle/>
            <a:p>
              <a:endParaRPr lang="aa-ET" b="1"/>
            </a:p>
          </p:txBody>
        </p:sp>
        <p:sp>
          <p:nvSpPr>
            <p:cNvPr id="24" name="TextBox 16">
              <a:extLst>
                <a:ext uri="{FF2B5EF4-FFF2-40B4-BE49-F238E27FC236}">
                  <a16:creationId xmlns:a16="http://schemas.microsoft.com/office/drawing/2014/main" id="{F8588C45-60DD-4963-0036-127F50DB1895}"/>
                </a:ext>
              </a:extLst>
            </p:cNvPr>
            <p:cNvSpPr txBox="1"/>
            <p:nvPr/>
          </p:nvSpPr>
          <p:spPr>
            <a:xfrm>
              <a:off x="3942521" y="1428386"/>
              <a:ext cx="2185860" cy="544936"/>
            </a:xfrm>
            <a:prstGeom prst="rect">
              <a:avLst/>
            </a:prstGeom>
          </p:spPr>
          <p:txBody>
            <a:bodyPr lIns="0" tIns="0" rIns="0" bIns="0" rtlCol="0" anchor="t">
              <a:spAutoFit/>
            </a:bodyPr>
            <a:lstStyle/>
            <a:p>
              <a:pPr algn="ctr" rtl="1">
                <a:lnSpc>
                  <a:spcPts val="3378"/>
                </a:lnSpc>
                <a:spcBef>
                  <a:spcPct val="0"/>
                </a:spcBef>
              </a:pP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13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מצלמות</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p>
          </p:txBody>
        </p:sp>
        <p:sp>
          <p:nvSpPr>
            <p:cNvPr id="25" name="TextBox 17">
              <a:extLst>
                <a:ext uri="{FF2B5EF4-FFF2-40B4-BE49-F238E27FC236}">
                  <a16:creationId xmlns:a16="http://schemas.microsoft.com/office/drawing/2014/main" id="{F60C6323-037A-229B-54AC-52FE4E778B86}"/>
                </a:ext>
              </a:extLst>
            </p:cNvPr>
            <p:cNvSpPr txBox="1"/>
            <p:nvPr/>
          </p:nvSpPr>
          <p:spPr>
            <a:xfrm>
              <a:off x="0" y="118505"/>
              <a:ext cx="6128380" cy="541773"/>
            </a:xfrm>
            <a:prstGeom prst="rect">
              <a:avLst/>
            </a:prstGeom>
          </p:spPr>
          <p:txBody>
            <a:bodyPr lIns="0" tIns="0" rIns="0" bIns="0" rtlCol="0" anchor="t">
              <a:spAutoFit/>
            </a:bodyPr>
            <a:lstStyle/>
            <a:p>
              <a:pPr algn="ctr" rtl="1">
                <a:lnSpc>
                  <a:spcPts val="3378"/>
                </a:lnSpc>
                <a:spcBef>
                  <a:spcPct val="0"/>
                </a:spcBef>
              </a:pPr>
              <a:r>
                <a:rPr lang="en-US" sz="2413" b="1" dirty="0" err="1">
                  <a:solidFill>
                    <a:srgbClr val="FFFFFF"/>
                  </a:solidFill>
                  <a:latin typeface="+mj-lt"/>
                  <a:cs typeface="Canva Sans"/>
                </a:rPr>
                <a:t>מסה</a:t>
              </a:r>
              <a:r>
                <a:rPr lang="en-US" sz="2413" b="1" dirty="0">
                  <a:solidFill>
                    <a:srgbClr val="FFFFFF"/>
                  </a:solidFill>
                  <a:latin typeface="+mj-lt"/>
                  <a:cs typeface="Canva Sans"/>
                </a:rPr>
                <a:t> </a:t>
              </a:r>
              <a:r>
                <a:rPr lang="en-US" sz="2413" b="1" dirty="0" err="1">
                  <a:solidFill>
                    <a:srgbClr val="FFFFFF"/>
                  </a:solidFill>
                  <a:latin typeface="+mj-lt"/>
                  <a:cs typeface="Canva Sans"/>
                </a:rPr>
                <a:t>עם</a:t>
              </a:r>
              <a:r>
                <a:rPr lang="en-US" sz="2413" b="1" dirty="0">
                  <a:solidFill>
                    <a:srgbClr val="FFFFFF"/>
                  </a:solidFill>
                  <a:latin typeface="+mj-lt"/>
                  <a:cs typeface="Canva Sans"/>
                </a:rPr>
                <a:t> </a:t>
              </a:r>
              <a:r>
                <a:rPr lang="en-US" sz="2413" b="1" dirty="0" err="1">
                  <a:solidFill>
                    <a:srgbClr val="FFFFFF"/>
                  </a:solidFill>
                  <a:latin typeface="+mj-lt"/>
                  <a:cs typeface="Canva Sans"/>
                </a:rPr>
                <a:t>דלק</a:t>
              </a:r>
              <a:r>
                <a:rPr lang="en-US" sz="2413" b="1" dirty="0">
                  <a:solidFill>
                    <a:srgbClr val="FFFFFF"/>
                  </a:solidFill>
                  <a:latin typeface="+mj-lt"/>
                  <a:cs typeface="Canva Sans"/>
                </a:rPr>
                <a:t> </a:t>
              </a:r>
              <a:r>
                <a:rPr lang="en-US" sz="2413" b="1" dirty="0" err="1">
                  <a:solidFill>
                    <a:srgbClr val="FFFFFF"/>
                  </a:solidFill>
                  <a:latin typeface="+mj-lt"/>
                  <a:cs typeface="Canva Sans"/>
                </a:rPr>
                <a:t>ומחמצן</a:t>
              </a:r>
              <a:r>
                <a:rPr lang="en-US" sz="2413" b="1" dirty="0">
                  <a:solidFill>
                    <a:srgbClr val="FFFFFF"/>
                  </a:solidFill>
                  <a:latin typeface="+mj-lt"/>
                  <a:cs typeface="Canva Sans"/>
                </a:rPr>
                <a:t> כ-</a:t>
              </a:r>
              <a:r>
                <a:rPr lang="he-IL" sz="2413" b="1" dirty="0">
                  <a:solidFill>
                    <a:srgbClr val="FFFFFF"/>
                  </a:solidFill>
                  <a:latin typeface="+mj-lt"/>
                  <a:cs typeface="Canva Sans"/>
                </a:rPr>
                <a:t> 1,100 </a:t>
              </a:r>
              <a:r>
                <a:rPr lang="en-US" sz="2413" b="1" dirty="0" err="1">
                  <a:solidFill>
                    <a:srgbClr val="FFFFFF"/>
                  </a:solidFill>
                  <a:latin typeface="+mj-lt"/>
                  <a:cs typeface="Canva Sans"/>
                </a:rPr>
                <a:t>ק"ג</a:t>
              </a:r>
              <a:endParaRPr lang="en-US" sz="2413" b="1" dirty="0">
                <a:solidFill>
                  <a:srgbClr val="FFFFFF"/>
                </a:solidFill>
                <a:latin typeface="+mj-lt"/>
                <a:cs typeface="Canva Sans"/>
              </a:endParaRPr>
            </a:p>
          </p:txBody>
        </p:sp>
        <p:sp>
          <p:nvSpPr>
            <p:cNvPr id="26" name="TextBox 18">
              <a:extLst>
                <a:ext uri="{FF2B5EF4-FFF2-40B4-BE49-F238E27FC236}">
                  <a16:creationId xmlns:a16="http://schemas.microsoft.com/office/drawing/2014/main" id="{26DC5987-961F-0EA7-7673-0D19E59FBCD1}"/>
                </a:ext>
              </a:extLst>
            </p:cNvPr>
            <p:cNvSpPr txBox="1"/>
            <p:nvPr/>
          </p:nvSpPr>
          <p:spPr>
            <a:xfrm>
              <a:off x="65809" y="612260"/>
              <a:ext cx="6062570" cy="544936"/>
            </a:xfrm>
            <a:prstGeom prst="rect">
              <a:avLst/>
            </a:prstGeom>
          </p:spPr>
          <p:txBody>
            <a:bodyPr lIns="0" tIns="0" rIns="0" bIns="0" rtlCol="0" anchor="t">
              <a:spAutoFit/>
            </a:bodyPr>
            <a:lstStyle/>
            <a:p>
              <a:pPr algn="ctr" rtl="1">
                <a:lnSpc>
                  <a:spcPts val="3378"/>
                </a:lnSpc>
                <a:spcBef>
                  <a:spcPct val="0"/>
                </a:spcBef>
              </a:pP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מסה</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ללא</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דלק</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ומחמצן</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כ</a:t>
              </a:r>
              <a:r>
                <a:rPr lang="he-IL"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330</a:t>
              </a:r>
              <a:r>
                <a:rPr lang="he-IL"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13" b="1" dirty="0" err="1">
                  <a:solidFill>
                    <a:srgbClr val="FFFFFF"/>
                  </a:solidFill>
                  <a:latin typeface="Calibri" panose="020F0502020204030204" pitchFamily="34" charset="0"/>
                  <a:ea typeface="Calibri" panose="020F0502020204030204" pitchFamily="34" charset="0"/>
                  <a:cs typeface="Calibri" panose="020F0502020204030204" pitchFamily="34" charset="0"/>
                </a:rPr>
                <a:t>ק"ג</a:t>
              </a:r>
              <a:endParaRPr lang="en-US" sz="2413"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7" name="Freeform 19">
            <a:extLst>
              <a:ext uri="{FF2B5EF4-FFF2-40B4-BE49-F238E27FC236}">
                <a16:creationId xmlns:a16="http://schemas.microsoft.com/office/drawing/2014/main" id="{CAC2D706-8636-8C3A-1FDC-D841790EC887}"/>
              </a:ext>
            </a:extLst>
          </p:cNvPr>
          <p:cNvSpPr/>
          <p:nvPr/>
        </p:nvSpPr>
        <p:spPr>
          <a:xfrm rot="1036382">
            <a:off x="16254037" y="6201051"/>
            <a:ext cx="2332871" cy="1625746"/>
          </a:xfrm>
          <a:custGeom>
            <a:avLst/>
            <a:gdLst/>
            <a:ahLst/>
            <a:cxnLst/>
            <a:rect l="l" t="t" r="r" b="b"/>
            <a:pathLst>
              <a:path w="2332871" h="1625746">
                <a:moveTo>
                  <a:pt x="0" y="0"/>
                </a:moveTo>
                <a:lnTo>
                  <a:pt x="2332871" y="0"/>
                </a:lnTo>
                <a:lnTo>
                  <a:pt x="2332871" y="1625746"/>
                </a:lnTo>
                <a:lnTo>
                  <a:pt x="0" y="1625746"/>
                </a:lnTo>
                <a:lnTo>
                  <a:pt x="0" y="0"/>
                </a:lnTo>
                <a:close/>
              </a:path>
            </a:pathLst>
          </a:custGeom>
          <a:blipFill>
            <a:blip r:embed="rId8"/>
            <a:stretch>
              <a:fillRect/>
            </a:stretch>
          </a:blipFill>
        </p:spPr>
        <p:txBody>
          <a:bodyPr/>
          <a:lstStyle/>
          <a:p>
            <a:endParaRPr lang="aa-ET"/>
          </a:p>
        </p:txBody>
      </p:sp>
      <p:sp>
        <p:nvSpPr>
          <p:cNvPr id="28" name="Freeform 20">
            <a:extLst>
              <a:ext uri="{FF2B5EF4-FFF2-40B4-BE49-F238E27FC236}">
                <a16:creationId xmlns:a16="http://schemas.microsoft.com/office/drawing/2014/main" id="{E3103E28-AD4A-0663-2AEA-288CB1B56141}"/>
              </a:ext>
            </a:extLst>
          </p:cNvPr>
          <p:cNvSpPr/>
          <p:nvPr/>
        </p:nvSpPr>
        <p:spPr>
          <a:xfrm rot="-1591868">
            <a:off x="13942777" y="5087902"/>
            <a:ext cx="1647036" cy="1367809"/>
          </a:xfrm>
          <a:custGeom>
            <a:avLst/>
            <a:gdLst/>
            <a:ahLst/>
            <a:cxnLst/>
            <a:rect l="l" t="t" r="r" b="b"/>
            <a:pathLst>
              <a:path w="1647036" h="1367809">
                <a:moveTo>
                  <a:pt x="0" y="0"/>
                </a:moveTo>
                <a:lnTo>
                  <a:pt x="1647036" y="0"/>
                </a:lnTo>
                <a:lnTo>
                  <a:pt x="1647036" y="1367808"/>
                </a:lnTo>
                <a:lnTo>
                  <a:pt x="0" y="1367808"/>
                </a:lnTo>
                <a:lnTo>
                  <a:pt x="0" y="0"/>
                </a:lnTo>
                <a:close/>
              </a:path>
            </a:pathLst>
          </a:custGeom>
          <a:blipFill>
            <a:blip r:embed="rId13"/>
            <a:stretch>
              <a:fillRect/>
            </a:stretch>
          </a:blipFill>
        </p:spPr>
        <p:txBody>
          <a:bodyPr/>
          <a:lstStyle/>
          <a:p>
            <a:endParaRPr lang="aa-ET"/>
          </a:p>
        </p:txBody>
      </p:sp>
      <p:sp>
        <p:nvSpPr>
          <p:cNvPr id="29" name="Freeform 21">
            <a:extLst>
              <a:ext uri="{FF2B5EF4-FFF2-40B4-BE49-F238E27FC236}">
                <a16:creationId xmlns:a16="http://schemas.microsoft.com/office/drawing/2014/main" id="{A35CE6D2-443D-B280-A164-BA4FADCEAB7A}"/>
              </a:ext>
            </a:extLst>
          </p:cNvPr>
          <p:cNvSpPr/>
          <p:nvPr/>
        </p:nvSpPr>
        <p:spPr>
          <a:xfrm>
            <a:off x="17420472" y="3616092"/>
            <a:ext cx="335627" cy="348292"/>
          </a:xfrm>
          <a:custGeom>
            <a:avLst/>
            <a:gdLst/>
            <a:ahLst/>
            <a:cxnLst/>
            <a:rect l="l" t="t" r="r" b="b"/>
            <a:pathLst>
              <a:path w="335627" h="348292">
                <a:moveTo>
                  <a:pt x="0" y="0"/>
                </a:moveTo>
                <a:lnTo>
                  <a:pt x="335628" y="0"/>
                </a:lnTo>
                <a:lnTo>
                  <a:pt x="335628" y="348293"/>
                </a:lnTo>
                <a:lnTo>
                  <a:pt x="0" y="348293"/>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txBody>
          <a:bodyPr/>
          <a:lstStyle/>
          <a:p>
            <a:endParaRPr lang="aa-ET">
              <a:solidFill>
                <a:srgbClr val="00B0F0"/>
              </a:solidFill>
            </a:endParaRPr>
          </a:p>
        </p:txBody>
      </p:sp>
      <p:sp>
        <p:nvSpPr>
          <p:cNvPr id="30" name="Freeform 22">
            <a:extLst>
              <a:ext uri="{FF2B5EF4-FFF2-40B4-BE49-F238E27FC236}">
                <a16:creationId xmlns:a16="http://schemas.microsoft.com/office/drawing/2014/main" id="{844F6129-000B-2DE3-26FA-84B0C8FC5077}"/>
              </a:ext>
            </a:extLst>
          </p:cNvPr>
          <p:cNvSpPr/>
          <p:nvPr/>
        </p:nvSpPr>
        <p:spPr>
          <a:xfrm>
            <a:off x="17420472" y="4124286"/>
            <a:ext cx="335627" cy="348292"/>
          </a:xfrm>
          <a:custGeom>
            <a:avLst/>
            <a:gdLst/>
            <a:ahLst/>
            <a:cxnLst/>
            <a:rect l="l" t="t" r="r" b="b"/>
            <a:pathLst>
              <a:path w="335627" h="348292">
                <a:moveTo>
                  <a:pt x="0" y="0"/>
                </a:moveTo>
                <a:lnTo>
                  <a:pt x="335628" y="0"/>
                </a:lnTo>
                <a:lnTo>
                  <a:pt x="335628" y="348292"/>
                </a:lnTo>
                <a:lnTo>
                  <a:pt x="0" y="348292"/>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txBody>
          <a:bodyPr/>
          <a:lstStyle/>
          <a:p>
            <a:endParaRPr lang="aa-ET">
              <a:solidFill>
                <a:srgbClr val="00B0F0"/>
              </a:solidFill>
            </a:endParaRPr>
          </a:p>
        </p:txBody>
      </p:sp>
      <p:sp>
        <p:nvSpPr>
          <p:cNvPr id="31" name="Freeform 23">
            <a:extLst>
              <a:ext uri="{FF2B5EF4-FFF2-40B4-BE49-F238E27FC236}">
                <a16:creationId xmlns:a16="http://schemas.microsoft.com/office/drawing/2014/main" id="{1E07C25D-E419-2DB4-BC51-82BCCCC37AE1}"/>
              </a:ext>
            </a:extLst>
          </p:cNvPr>
          <p:cNvSpPr/>
          <p:nvPr/>
        </p:nvSpPr>
        <p:spPr>
          <a:xfrm rot="3485864">
            <a:off x="12194510" y="7977790"/>
            <a:ext cx="920984" cy="317384"/>
          </a:xfrm>
          <a:custGeom>
            <a:avLst/>
            <a:gdLst/>
            <a:ahLst/>
            <a:cxnLst/>
            <a:rect l="l" t="t" r="r" b="b"/>
            <a:pathLst>
              <a:path w="920983" h="317384">
                <a:moveTo>
                  <a:pt x="0" y="0"/>
                </a:moveTo>
                <a:lnTo>
                  <a:pt x="920985" y="0"/>
                </a:lnTo>
                <a:lnTo>
                  <a:pt x="920985" y="317384"/>
                </a:lnTo>
                <a:lnTo>
                  <a:pt x="0" y="317384"/>
                </a:lnTo>
                <a:lnTo>
                  <a:pt x="0" y="0"/>
                </a:lnTo>
                <a:close/>
              </a:path>
            </a:pathLst>
          </a:custGeom>
          <a:blipFill>
            <a:blip r:embed="rId16">
              <a:extLst>
                <a:ext uri="{96DAC541-7B7A-43D3-8B79-37D633B846F1}">
                  <asvg:svgBlip xmlns="" xmlns:asvg="http://schemas.microsoft.com/office/drawing/2016/SVG/main" r:embed="rId17"/>
                </a:ext>
              </a:extLst>
            </a:blip>
            <a:stretch>
              <a:fillRect/>
            </a:stretch>
          </a:blipFill>
        </p:spPr>
        <p:txBody>
          <a:bodyPr/>
          <a:lstStyle/>
          <a:p>
            <a:endParaRPr lang="aa-ET"/>
          </a:p>
        </p:txBody>
      </p:sp>
      <p:sp>
        <p:nvSpPr>
          <p:cNvPr id="32" name="Freeform 24">
            <a:extLst>
              <a:ext uri="{FF2B5EF4-FFF2-40B4-BE49-F238E27FC236}">
                <a16:creationId xmlns:a16="http://schemas.microsoft.com/office/drawing/2014/main" id="{9ED7104A-38D8-2414-0CBF-C122D489DC83}"/>
              </a:ext>
            </a:extLst>
          </p:cNvPr>
          <p:cNvSpPr/>
          <p:nvPr/>
        </p:nvSpPr>
        <p:spPr>
          <a:xfrm rot="-4575939" flipH="1" flipV="1">
            <a:off x="16420729" y="5969671"/>
            <a:ext cx="920984" cy="317384"/>
          </a:xfrm>
          <a:custGeom>
            <a:avLst/>
            <a:gdLst/>
            <a:ahLst/>
            <a:cxnLst/>
            <a:rect l="l" t="t" r="r" b="b"/>
            <a:pathLst>
              <a:path w="920983" h="317384">
                <a:moveTo>
                  <a:pt x="920984" y="317384"/>
                </a:moveTo>
                <a:lnTo>
                  <a:pt x="0" y="317384"/>
                </a:lnTo>
                <a:lnTo>
                  <a:pt x="0" y="0"/>
                </a:lnTo>
                <a:lnTo>
                  <a:pt x="920984" y="0"/>
                </a:lnTo>
                <a:lnTo>
                  <a:pt x="920984" y="317384"/>
                </a:lnTo>
                <a:close/>
              </a:path>
            </a:pathLst>
          </a:custGeom>
          <a:blipFill>
            <a:blip r:embed="rId16">
              <a:extLst>
                <a:ext uri="{96DAC541-7B7A-43D3-8B79-37D633B846F1}">
                  <asvg:svgBlip xmlns="" xmlns:asvg="http://schemas.microsoft.com/office/drawing/2016/SVG/main" r:embed="rId17"/>
                </a:ext>
              </a:extLst>
            </a:blip>
            <a:stretch>
              <a:fillRect/>
            </a:stretch>
          </a:blipFill>
        </p:spPr>
        <p:txBody>
          <a:bodyPr/>
          <a:lstStyle/>
          <a:p>
            <a:endParaRPr lang="aa-ET"/>
          </a:p>
        </p:txBody>
      </p:sp>
      <p:sp>
        <p:nvSpPr>
          <p:cNvPr id="33" name="Freeform 25">
            <a:extLst>
              <a:ext uri="{FF2B5EF4-FFF2-40B4-BE49-F238E27FC236}">
                <a16:creationId xmlns:a16="http://schemas.microsoft.com/office/drawing/2014/main" id="{3904222C-DA89-DB26-9969-F4FAF6697A31}"/>
              </a:ext>
            </a:extLst>
          </p:cNvPr>
          <p:cNvSpPr/>
          <p:nvPr/>
        </p:nvSpPr>
        <p:spPr>
          <a:xfrm rot="-8164245" flipH="1" flipV="1">
            <a:off x="13010676" y="5574451"/>
            <a:ext cx="1100474" cy="379239"/>
          </a:xfrm>
          <a:custGeom>
            <a:avLst/>
            <a:gdLst/>
            <a:ahLst/>
            <a:cxnLst/>
            <a:rect l="l" t="t" r="r" b="b"/>
            <a:pathLst>
              <a:path w="1100474" h="379239">
                <a:moveTo>
                  <a:pt x="1100473" y="379239"/>
                </a:moveTo>
                <a:lnTo>
                  <a:pt x="0" y="379239"/>
                </a:lnTo>
                <a:lnTo>
                  <a:pt x="0" y="0"/>
                </a:lnTo>
                <a:lnTo>
                  <a:pt x="1100473" y="0"/>
                </a:lnTo>
                <a:lnTo>
                  <a:pt x="1100473" y="379239"/>
                </a:lnTo>
                <a:close/>
              </a:path>
            </a:pathLst>
          </a:custGeom>
          <a:blipFill>
            <a:blip r:embed="rId16">
              <a:extLst>
                <a:ext uri="{96DAC541-7B7A-43D3-8B79-37D633B846F1}">
                  <asvg:svgBlip xmlns="" xmlns:asvg="http://schemas.microsoft.com/office/drawing/2016/SVG/main" r:embed="rId17"/>
                </a:ext>
              </a:extLst>
            </a:blip>
            <a:stretch>
              <a:fillRect/>
            </a:stretch>
          </a:blipFill>
        </p:spPr>
        <p:txBody>
          <a:bodyPr/>
          <a:lstStyle/>
          <a:p>
            <a:endParaRPr lang="aa-ET"/>
          </a:p>
        </p:txBody>
      </p:sp>
      <p:sp>
        <p:nvSpPr>
          <p:cNvPr id="34" name="Freeform 26">
            <a:extLst>
              <a:ext uri="{FF2B5EF4-FFF2-40B4-BE49-F238E27FC236}">
                <a16:creationId xmlns:a16="http://schemas.microsoft.com/office/drawing/2014/main" id="{D0E44EE8-FE80-589E-7744-0B1F97B151E5}"/>
              </a:ext>
            </a:extLst>
          </p:cNvPr>
          <p:cNvSpPr/>
          <p:nvPr/>
        </p:nvSpPr>
        <p:spPr>
          <a:xfrm>
            <a:off x="9120854" y="3086100"/>
            <a:ext cx="46291" cy="4114800"/>
          </a:xfrm>
          <a:custGeom>
            <a:avLst/>
            <a:gdLst/>
            <a:ahLst/>
            <a:cxnLst/>
            <a:rect l="l" t="t" r="r" b="b"/>
            <a:pathLst>
              <a:path w="46291" h="4114800">
                <a:moveTo>
                  <a:pt x="0" y="0"/>
                </a:moveTo>
                <a:lnTo>
                  <a:pt x="46292" y="0"/>
                </a:lnTo>
                <a:lnTo>
                  <a:pt x="46292" y="4114800"/>
                </a:lnTo>
                <a:lnTo>
                  <a:pt x="0" y="4114800"/>
                </a:lnTo>
                <a:lnTo>
                  <a:pt x="0" y="0"/>
                </a:lnTo>
                <a:close/>
              </a:path>
            </a:pathLst>
          </a:custGeom>
          <a:blipFill>
            <a:blip r:embed="rId18">
              <a:extLst>
                <a:ext uri="{96DAC541-7B7A-43D3-8B79-37D633B846F1}">
                  <asvg:svgBlip xmlns="" xmlns:asvg="http://schemas.microsoft.com/office/drawing/2016/SVG/main" r:embed="rId19"/>
                </a:ext>
              </a:extLst>
            </a:blip>
            <a:stretch>
              <a:fillRect/>
            </a:stretch>
          </a:blipFill>
        </p:spPr>
        <p:txBody>
          <a:bodyPr/>
          <a:lstStyle/>
          <a:p>
            <a:endParaRPr lang="aa-ET" b="1"/>
          </a:p>
        </p:txBody>
      </p:sp>
      <p:sp>
        <p:nvSpPr>
          <p:cNvPr id="35" name="Freeform 27">
            <a:extLst>
              <a:ext uri="{FF2B5EF4-FFF2-40B4-BE49-F238E27FC236}">
                <a16:creationId xmlns:a16="http://schemas.microsoft.com/office/drawing/2014/main" id="{D103F4BB-BA2C-28E8-AC66-252CBEAF3FF2}"/>
              </a:ext>
            </a:extLst>
          </p:cNvPr>
          <p:cNvSpPr/>
          <p:nvPr/>
        </p:nvSpPr>
        <p:spPr>
          <a:xfrm>
            <a:off x="10561121" y="3616092"/>
            <a:ext cx="68623" cy="6099848"/>
          </a:xfrm>
          <a:custGeom>
            <a:avLst/>
            <a:gdLst/>
            <a:ahLst/>
            <a:cxnLst/>
            <a:rect l="l" t="t" r="r" b="b"/>
            <a:pathLst>
              <a:path w="68623" h="6099848">
                <a:moveTo>
                  <a:pt x="0" y="0"/>
                </a:moveTo>
                <a:lnTo>
                  <a:pt x="68624" y="0"/>
                </a:lnTo>
                <a:lnTo>
                  <a:pt x="68624" y="6099848"/>
                </a:lnTo>
                <a:lnTo>
                  <a:pt x="0" y="6099848"/>
                </a:lnTo>
                <a:lnTo>
                  <a:pt x="0" y="0"/>
                </a:lnTo>
                <a:close/>
              </a:path>
            </a:pathLst>
          </a:custGeom>
          <a:blipFill>
            <a:blip r:embed="rId20">
              <a:extLst>
                <a:ext uri="{96DAC541-7B7A-43D3-8B79-37D633B846F1}">
                  <asvg:svgBlip xmlns="" xmlns:asvg="http://schemas.microsoft.com/office/drawing/2016/SVG/main" r:embed="rId21"/>
                </a:ext>
              </a:extLst>
            </a:blip>
            <a:stretch>
              <a:fillRect/>
            </a:stretch>
          </a:blipFill>
        </p:spPr>
        <p:txBody>
          <a:bodyPr/>
          <a:lstStyle/>
          <a:p>
            <a:endParaRPr lang="aa-ET"/>
          </a:p>
        </p:txBody>
      </p:sp>
      <p:sp>
        <p:nvSpPr>
          <p:cNvPr id="36" name="TextBox 28">
            <a:extLst>
              <a:ext uri="{FF2B5EF4-FFF2-40B4-BE49-F238E27FC236}">
                <a16:creationId xmlns:a16="http://schemas.microsoft.com/office/drawing/2014/main" id="{05BF19E7-5E26-296E-EFD3-216D5788006A}"/>
              </a:ext>
            </a:extLst>
          </p:cNvPr>
          <p:cNvSpPr txBox="1"/>
          <p:nvPr/>
        </p:nvSpPr>
        <p:spPr>
          <a:xfrm>
            <a:off x="1775133" y="3406123"/>
            <a:ext cx="1744747" cy="467912"/>
          </a:xfrm>
          <a:prstGeom prst="rect">
            <a:avLst/>
          </a:prstGeom>
        </p:spPr>
        <p:txBody>
          <a:bodyPr lIns="0" tIns="0" rIns="0" bIns="0" rtlCol="0" anchor="t">
            <a:spAutoFit/>
          </a:bodyPr>
          <a:lstStyle/>
          <a:p>
            <a:pPr algn="ctr" rtl="1">
              <a:lnSpc>
                <a:spcPts val="3809"/>
              </a:lnSpc>
              <a:spcBef>
                <a:spcPct val="0"/>
              </a:spcBef>
            </a:pPr>
            <a:r>
              <a:rPr lang="en-US" sz="2721" b="1" err="1">
                <a:solidFill>
                  <a:srgbClr val="FFFFFF"/>
                </a:solidFill>
                <a:latin typeface="+mj-lt"/>
                <a:cs typeface="Canva Sans"/>
              </a:rPr>
              <a:t>מיכל דלק</a:t>
            </a:r>
            <a:endParaRPr lang="en-US" sz="2721" b="1">
              <a:solidFill>
                <a:srgbClr val="FFFFFF"/>
              </a:solidFill>
              <a:latin typeface="+mj-lt"/>
              <a:cs typeface="Canva Sans"/>
            </a:endParaRPr>
          </a:p>
        </p:txBody>
      </p:sp>
      <p:sp>
        <p:nvSpPr>
          <p:cNvPr id="37" name="TextBox 29">
            <a:extLst>
              <a:ext uri="{FF2B5EF4-FFF2-40B4-BE49-F238E27FC236}">
                <a16:creationId xmlns:a16="http://schemas.microsoft.com/office/drawing/2014/main" id="{A2CFAC41-8430-F5BB-D7FD-57BACA3E01F0}"/>
              </a:ext>
            </a:extLst>
          </p:cNvPr>
          <p:cNvSpPr txBox="1"/>
          <p:nvPr/>
        </p:nvSpPr>
        <p:spPr>
          <a:xfrm>
            <a:off x="1775133" y="3966328"/>
            <a:ext cx="1501411" cy="467912"/>
          </a:xfrm>
          <a:prstGeom prst="rect">
            <a:avLst/>
          </a:prstGeom>
        </p:spPr>
        <p:txBody>
          <a:bodyPr lIns="0" tIns="0" rIns="0" bIns="0" rtlCol="0" anchor="t">
            <a:spAutoFit/>
          </a:bodyPr>
          <a:lstStyle/>
          <a:p>
            <a:pPr algn="ctr" rtl="1">
              <a:lnSpc>
                <a:spcPts val="3809"/>
              </a:lnSpc>
              <a:spcBef>
                <a:spcPct val="0"/>
              </a:spcBef>
            </a:pPr>
            <a:r>
              <a:rPr lang="en-US" sz="2721" b="1" err="1">
                <a:solidFill>
                  <a:srgbClr val="FFFFFF"/>
                </a:solidFill>
                <a:cs typeface="Canva Sans"/>
              </a:rPr>
              <a:t>מיכל חמצן</a:t>
            </a:r>
            <a:endParaRPr lang="en-US" sz="2721" b="1">
              <a:solidFill>
                <a:srgbClr val="FFFFFF"/>
              </a:solidFill>
              <a:cs typeface="Canva Sans"/>
            </a:endParaRPr>
          </a:p>
        </p:txBody>
      </p:sp>
      <p:sp>
        <p:nvSpPr>
          <p:cNvPr id="38" name="TextBox 30">
            <a:extLst>
              <a:ext uri="{FF2B5EF4-FFF2-40B4-BE49-F238E27FC236}">
                <a16:creationId xmlns:a16="http://schemas.microsoft.com/office/drawing/2014/main" id="{0A4B83AF-E646-C0A2-A8F3-FA926E30980F}"/>
              </a:ext>
            </a:extLst>
          </p:cNvPr>
          <p:cNvSpPr txBox="1"/>
          <p:nvPr/>
        </p:nvSpPr>
        <p:spPr>
          <a:xfrm>
            <a:off x="1798827" y="4734920"/>
            <a:ext cx="1477718" cy="454868"/>
          </a:xfrm>
          <a:prstGeom prst="rect">
            <a:avLst/>
          </a:prstGeom>
        </p:spPr>
        <p:txBody>
          <a:bodyPr lIns="0" tIns="0" rIns="0" bIns="0" rtlCol="0" anchor="t">
            <a:spAutoFit/>
          </a:bodyPr>
          <a:lstStyle/>
          <a:p>
            <a:pPr algn="ctr" rtl="1">
              <a:lnSpc>
                <a:spcPts val="3809"/>
              </a:lnSpc>
              <a:spcBef>
                <a:spcPct val="0"/>
              </a:spcBef>
            </a:pPr>
            <a:r>
              <a:rPr lang="en-US" sz="2721" b="1">
                <a:solidFill>
                  <a:srgbClr val="FFFFFF"/>
                </a:solidFill>
                <a:cs typeface="Canva Sans"/>
              </a:rPr>
              <a:t>10 מנועים</a:t>
            </a:r>
          </a:p>
        </p:txBody>
      </p:sp>
      <p:sp>
        <p:nvSpPr>
          <p:cNvPr id="39" name="TextBox 31">
            <a:extLst>
              <a:ext uri="{FF2B5EF4-FFF2-40B4-BE49-F238E27FC236}">
                <a16:creationId xmlns:a16="http://schemas.microsoft.com/office/drawing/2014/main" id="{BABA6E22-541D-9F8F-EACC-4C4316A79CFB}"/>
              </a:ext>
            </a:extLst>
          </p:cNvPr>
          <p:cNvSpPr txBox="1"/>
          <p:nvPr/>
        </p:nvSpPr>
        <p:spPr>
          <a:xfrm>
            <a:off x="8053241" y="3710112"/>
            <a:ext cx="2213507" cy="1419556"/>
          </a:xfrm>
          <a:prstGeom prst="rect">
            <a:avLst/>
          </a:prstGeom>
        </p:spPr>
        <p:txBody>
          <a:bodyPr wrap="square" lIns="0" tIns="0" rIns="0" bIns="0" rtlCol="0" anchor="t">
            <a:spAutoFit/>
          </a:bodyPr>
          <a:lstStyle/>
          <a:p>
            <a:pPr algn="r" rtl="1">
              <a:lnSpc>
                <a:spcPts val="3809"/>
              </a:lnSpc>
              <a:spcBef>
                <a:spcPct val="0"/>
              </a:spcBef>
            </a:pPr>
            <a:r>
              <a:rPr lang="en-US" sz="2721" b="1" dirty="0">
                <a:solidFill>
                  <a:srgbClr val="FFFFFF"/>
                </a:solidFill>
                <a:latin typeface="+mj-lt"/>
                <a:cs typeface="Canva Sans Bold"/>
              </a:rPr>
              <a:t>4 </a:t>
            </a:r>
            <a:r>
              <a:rPr lang="he-IL" sz="2721" b="1" dirty="0">
                <a:solidFill>
                  <a:srgbClr val="FFFFFF"/>
                </a:solidFill>
                <a:latin typeface="+mj-lt"/>
                <a:cs typeface="Canva Sans Bold"/>
              </a:rPr>
              <a:t> </a:t>
            </a:r>
            <a:r>
              <a:rPr lang="en-US" sz="2721" b="1" dirty="0" err="1">
                <a:solidFill>
                  <a:srgbClr val="FFFFFF"/>
                </a:solidFill>
                <a:latin typeface="+mj-lt"/>
                <a:cs typeface="Canva Sans Bold"/>
              </a:rPr>
              <a:t>מיכלי</a:t>
            </a:r>
            <a:r>
              <a:rPr lang="en-US" sz="2721" b="1" dirty="0">
                <a:solidFill>
                  <a:srgbClr val="FFFFFF"/>
                </a:solidFill>
                <a:latin typeface="+mj-lt"/>
                <a:cs typeface="Canva Sans Bold"/>
              </a:rPr>
              <a:t> </a:t>
            </a:r>
            <a:r>
              <a:rPr lang="en-US" sz="2721" b="1" dirty="0" err="1">
                <a:solidFill>
                  <a:srgbClr val="FFFFFF"/>
                </a:solidFill>
                <a:latin typeface="+mj-lt"/>
                <a:cs typeface="Canva Sans Bold"/>
              </a:rPr>
              <a:t>הודף</a:t>
            </a:r>
            <a:r>
              <a:rPr lang="en-US" sz="2721" b="1" dirty="0">
                <a:solidFill>
                  <a:srgbClr val="FFFFFF"/>
                </a:solidFill>
                <a:latin typeface="+mj-lt"/>
                <a:cs typeface="Canva Sans Bold"/>
              </a:rPr>
              <a:t>:</a:t>
            </a:r>
          </a:p>
          <a:p>
            <a:pPr algn="r" rtl="1">
              <a:lnSpc>
                <a:spcPts val="3809"/>
              </a:lnSpc>
              <a:spcBef>
                <a:spcPct val="0"/>
              </a:spcBef>
            </a:pPr>
            <a:r>
              <a:rPr lang="en-US" sz="2721" b="1" dirty="0">
                <a:solidFill>
                  <a:srgbClr val="FFFFFF"/>
                </a:solidFill>
                <a:latin typeface="+mj-lt"/>
                <a:cs typeface="Canva Sans"/>
              </a:rPr>
              <a:t>2 </a:t>
            </a:r>
            <a:r>
              <a:rPr lang="he-IL" sz="2721" b="1" dirty="0">
                <a:solidFill>
                  <a:srgbClr val="FFFFFF"/>
                </a:solidFill>
                <a:latin typeface="+mj-lt"/>
                <a:cs typeface="Canva Sans"/>
              </a:rPr>
              <a:t> </a:t>
            </a:r>
            <a:r>
              <a:rPr lang="en-US" sz="2721" b="1" dirty="0" err="1">
                <a:solidFill>
                  <a:srgbClr val="FFFFFF"/>
                </a:solidFill>
                <a:latin typeface="+mj-lt"/>
                <a:cs typeface="Canva Sans"/>
              </a:rPr>
              <a:t>דלק</a:t>
            </a:r>
            <a:endParaRPr lang="en-US" sz="2721" b="1" dirty="0">
              <a:solidFill>
                <a:srgbClr val="FFFFFF"/>
              </a:solidFill>
              <a:latin typeface="+mj-lt"/>
              <a:cs typeface="Canva Sans"/>
            </a:endParaRPr>
          </a:p>
          <a:p>
            <a:pPr algn="r" rtl="1">
              <a:lnSpc>
                <a:spcPts val="3809"/>
              </a:lnSpc>
              <a:spcBef>
                <a:spcPct val="0"/>
              </a:spcBef>
            </a:pPr>
            <a:r>
              <a:rPr lang="en-US" sz="2721" b="1" dirty="0">
                <a:solidFill>
                  <a:srgbClr val="FFFFFF"/>
                </a:solidFill>
                <a:latin typeface="+mj-lt"/>
                <a:cs typeface="Canva Sans"/>
              </a:rPr>
              <a:t>2 </a:t>
            </a:r>
            <a:r>
              <a:rPr lang="he-IL" sz="2721" b="1" dirty="0">
                <a:solidFill>
                  <a:srgbClr val="FFFFFF"/>
                </a:solidFill>
                <a:latin typeface="+mj-lt"/>
                <a:cs typeface="Canva Sans"/>
              </a:rPr>
              <a:t> </a:t>
            </a:r>
            <a:r>
              <a:rPr lang="en-US" sz="2721" b="1" dirty="0" err="1">
                <a:solidFill>
                  <a:srgbClr val="FFFFFF"/>
                </a:solidFill>
                <a:latin typeface="+mj-lt"/>
                <a:cs typeface="Canva Sans"/>
              </a:rPr>
              <a:t>מחמצן</a:t>
            </a:r>
            <a:endParaRPr lang="en-US" sz="2721" b="1" dirty="0">
              <a:solidFill>
                <a:srgbClr val="FFFFFF"/>
              </a:solidFill>
              <a:latin typeface="+mj-lt"/>
              <a:cs typeface="Canva Sans"/>
            </a:endParaRPr>
          </a:p>
        </p:txBody>
      </p:sp>
      <p:sp>
        <p:nvSpPr>
          <p:cNvPr id="40" name="TextBox 32">
            <a:extLst>
              <a:ext uri="{FF2B5EF4-FFF2-40B4-BE49-F238E27FC236}">
                <a16:creationId xmlns:a16="http://schemas.microsoft.com/office/drawing/2014/main" id="{00524983-A9DD-82B7-8D5F-78B5FB1C7C1F}"/>
              </a:ext>
            </a:extLst>
          </p:cNvPr>
          <p:cNvSpPr txBox="1"/>
          <p:nvPr/>
        </p:nvSpPr>
        <p:spPr>
          <a:xfrm>
            <a:off x="8053082" y="5145682"/>
            <a:ext cx="1505573" cy="454868"/>
          </a:xfrm>
          <a:prstGeom prst="rect">
            <a:avLst/>
          </a:prstGeom>
        </p:spPr>
        <p:txBody>
          <a:bodyPr wrap="square" lIns="0" tIns="0" rIns="0" bIns="0" rtlCol="0" anchor="t">
            <a:spAutoFit/>
          </a:bodyPr>
          <a:lstStyle/>
          <a:p>
            <a:pPr algn="ctr" rtl="1">
              <a:lnSpc>
                <a:spcPts val="3809"/>
              </a:lnSpc>
              <a:spcBef>
                <a:spcPct val="0"/>
              </a:spcBef>
            </a:pPr>
            <a:r>
              <a:rPr lang="en-US" sz="2721" b="1">
                <a:solidFill>
                  <a:srgbClr val="FFFFFF"/>
                </a:solidFill>
                <a:latin typeface="+mj-lt"/>
                <a:cs typeface="Canva Sans"/>
              </a:rPr>
              <a:t>8 </a:t>
            </a:r>
            <a:r>
              <a:rPr lang="he-IL" sz="2721" b="1">
                <a:solidFill>
                  <a:srgbClr val="FFFFFF"/>
                </a:solidFill>
                <a:latin typeface="+mj-lt"/>
                <a:cs typeface="Canva Sans"/>
              </a:rPr>
              <a:t> </a:t>
            </a:r>
            <a:r>
              <a:rPr lang="en-US" sz="2721" b="1" err="1">
                <a:solidFill>
                  <a:srgbClr val="FFFFFF"/>
                </a:solidFill>
                <a:latin typeface="+mj-lt"/>
                <a:cs typeface="Canva Sans"/>
              </a:rPr>
              <a:t>מנועים</a:t>
            </a:r>
            <a:endParaRPr lang="en-US" sz="2721" b="1">
              <a:solidFill>
                <a:srgbClr val="FFFFFF"/>
              </a:solidFill>
              <a:latin typeface="+mj-lt"/>
              <a:cs typeface="Canva Sans"/>
            </a:endParaRPr>
          </a:p>
        </p:txBody>
      </p:sp>
      <p:sp>
        <p:nvSpPr>
          <p:cNvPr id="41" name="TextBox 33">
            <a:extLst>
              <a:ext uri="{FF2B5EF4-FFF2-40B4-BE49-F238E27FC236}">
                <a16:creationId xmlns:a16="http://schemas.microsoft.com/office/drawing/2014/main" id="{BFD8D53D-9AC9-62A7-E222-6718C22235F0}"/>
              </a:ext>
            </a:extLst>
          </p:cNvPr>
          <p:cNvSpPr txBox="1"/>
          <p:nvPr/>
        </p:nvSpPr>
        <p:spPr>
          <a:xfrm>
            <a:off x="4698812" y="6546012"/>
            <a:ext cx="1391180" cy="454868"/>
          </a:xfrm>
          <a:prstGeom prst="rect">
            <a:avLst/>
          </a:prstGeom>
        </p:spPr>
        <p:txBody>
          <a:bodyPr wrap="square" lIns="0" tIns="0" rIns="0" bIns="0" rtlCol="0" anchor="t">
            <a:spAutoFit/>
          </a:bodyPr>
          <a:lstStyle/>
          <a:p>
            <a:pPr algn="ctr" rtl="1">
              <a:lnSpc>
                <a:spcPts val="3809"/>
              </a:lnSpc>
              <a:spcBef>
                <a:spcPct val="0"/>
              </a:spcBef>
            </a:pPr>
            <a:r>
              <a:rPr lang="en-US" sz="2721" b="1">
                <a:solidFill>
                  <a:srgbClr val="FFFFFF"/>
                </a:solidFill>
                <a:cs typeface="Canva Sans"/>
              </a:rPr>
              <a:t>2.8</a:t>
            </a:r>
            <a:r>
              <a:rPr lang="he-IL" sz="2721" b="1">
                <a:solidFill>
                  <a:srgbClr val="FFFFFF"/>
                </a:solidFill>
                <a:cs typeface="Canva Sans"/>
              </a:rPr>
              <a:t> </a:t>
            </a:r>
            <a:r>
              <a:rPr lang="en-US" sz="2721" b="1">
                <a:solidFill>
                  <a:srgbClr val="FFFFFF"/>
                </a:solidFill>
                <a:cs typeface="Canva Sans"/>
              </a:rPr>
              <a:t> מטר</a:t>
            </a:r>
          </a:p>
        </p:txBody>
      </p:sp>
      <p:sp>
        <p:nvSpPr>
          <p:cNvPr id="42" name="TextBox 34">
            <a:extLst>
              <a:ext uri="{FF2B5EF4-FFF2-40B4-BE49-F238E27FC236}">
                <a16:creationId xmlns:a16="http://schemas.microsoft.com/office/drawing/2014/main" id="{B45F3651-2FD6-142F-0A6B-2C5B281C057C}"/>
              </a:ext>
            </a:extLst>
          </p:cNvPr>
          <p:cNvSpPr txBox="1"/>
          <p:nvPr/>
        </p:nvSpPr>
        <p:spPr>
          <a:xfrm rot="16200000">
            <a:off x="202532" y="4089922"/>
            <a:ext cx="1354555" cy="454868"/>
          </a:xfrm>
          <a:prstGeom prst="rect">
            <a:avLst/>
          </a:prstGeom>
        </p:spPr>
        <p:txBody>
          <a:bodyPr wrap="square" lIns="0" tIns="0" rIns="0" bIns="0" rtlCol="0" anchor="t">
            <a:spAutoFit/>
          </a:bodyPr>
          <a:lstStyle/>
          <a:p>
            <a:pPr algn="ctr" rtl="1">
              <a:lnSpc>
                <a:spcPts val="3809"/>
              </a:lnSpc>
              <a:spcBef>
                <a:spcPct val="0"/>
              </a:spcBef>
            </a:pPr>
            <a:r>
              <a:rPr lang="he-IL" sz="2721" b="1">
                <a:solidFill>
                  <a:srgbClr val="FFFFFF"/>
                </a:solidFill>
                <a:latin typeface="+mj-lt"/>
                <a:cs typeface="Canva Sans"/>
              </a:rPr>
              <a:t> </a:t>
            </a:r>
            <a:r>
              <a:rPr lang="en-US" sz="2721" b="1">
                <a:solidFill>
                  <a:srgbClr val="FFFFFF"/>
                </a:solidFill>
                <a:latin typeface="+mj-lt"/>
                <a:cs typeface="Canva Sans"/>
              </a:rPr>
              <a:t>1.4 מטר</a:t>
            </a:r>
          </a:p>
        </p:txBody>
      </p:sp>
      <p:sp>
        <p:nvSpPr>
          <p:cNvPr id="43" name="TextBox 35">
            <a:extLst>
              <a:ext uri="{FF2B5EF4-FFF2-40B4-BE49-F238E27FC236}">
                <a16:creationId xmlns:a16="http://schemas.microsoft.com/office/drawing/2014/main" id="{D57D3A78-EF2F-46ED-6BCE-1458BC998A7D}"/>
              </a:ext>
            </a:extLst>
          </p:cNvPr>
          <p:cNvSpPr txBox="1"/>
          <p:nvPr/>
        </p:nvSpPr>
        <p:spPr>
          <a:xfrm>
            <a:off x="4856621" y="822793"/>
            <a:ext cx="8528466" cy="1846659"/>
          </a:xfrm>
          <a:prstGeom prst="rect">
            <a:avLst/>
          </a:prstGeom>
        </p:spPr>
        <p:txBody>
          <a:bodyPr wrap="square" lIns="0" tIns="0" rIns="0" bIns="0" rtlCol="0" anchor="t">
            <a:spAutoFit/>
          </a:bodyPr>
          <a:lstStyle/>
          <a:p>
            <a:pPr algn="ctr" rtl="1"/>
            <a:r>
              <a:rPr lang="en-US" sz="6600" b="1" err="1">
                <a:solidFill>
                  <a:schemeClr val="accent6"/>
                </a:solidFill>
                <a:effectLst>
                  <a:outerShdw blurRad="50800" dist="38100" dir="2700000" algn="tl" rotWithShape="0">
                    <a:prstClr val="black">
                      <a:alpha val="40000"/>
                    </a:prstClr>
                  </a:outerShdw>
                </a:effectLst>
                <a:latin typeface="+mj-lt"/>
                <a:cs typeface="Canva Sans Bold"/>
              </a:rPr>
              <a:t>הכירו את בראשית2</a:t>
            </a:r>
          </a:p>
          <a:p>
            <a:pPr algn="ctr" rtl="1">
              <a:spcBef>
                <a:spcPct val="0"/>
              </a:spcBef>
            </a:pPr>
            <a:r>
              <a:rPr lang="en-US" sz="5400" b="1" err="1">
                <a:solidFill>
                  <a:srgbClr val="F9F9F9"/>
                </a:solidFill>
                <a:effectLst>
                  <a:outerShdw blurRad="50800" dist="38100" dir="2700000" algn="tl" rotWithShape="0">
                    <a:prstClr val="black">
                      <a:alpha val="40000"/>
                    </a:prstClr>
                  </a:outerShdw>
                </a:effectLst>
                <a:latin typeface="+mj-lt"/>
                <a:cs typeface="Canva Sans Bold"/>
              </a:rPr>
              <a:t>מקפת ו-</a:t>
            </a:r>
            <a:r>
              <a:rPr lang="he-IL" sz="5400" b="1">
                <a:solidFill>
                  <a:srgbClr val="F9F9F9"/>
                </a:solidFill>
                <a:effectLst>
                  <a:outerShdw blurRad="50800" dist="38100" dir="2700000" algn="tl" rotWithShape="0">
                    <a:prstClr val="black">
                      <a:alpha val="40000"/>
                    </a:prstClr>
                  </a:outerShdw>
                </a:effectLst>
                <a:latin typeface="+mj-lt"/>
                <a:cs typeface="Canva Sans Bold"/>
              </a:rPr>
              <a:t>2 </a:t>
            </a:r>
            <a:r>
              <a:rPr lang="en-US" sz="5400" b="1" err="1">
                <a:solidFill>
                  <a:srgbClr val="F9F9F9"/>
                </a:solidFill>
                <a:effectLst>
                  <a:outerShdw blurRad="50800" dist="38100" dir="2700000" algn="tl" rotWithShape="0">
                    <a:prstClr val="black">
                      <a:alpha val="40000"/>
                    </a:prstClr>
                  </a:outerShdw>
                </a:effectLst>
                <a:latin typeface="+mj-lt"/>
                <a:cs typeface="Canva Sans Bold"/>
              </a:rPr>
              <a:t>נחתות</a:t>
            </a:r>
            <a:endParaRPr lang="en-US" sz="5400" b="1">
              <a:solidFill>
                <a:srgbClr val="F9F9F9"/>
              </a:solidFill>
              <a:effectLst>
                <a:outerShdw blurRad="50800" dist="38100" dir="2700000" algn="tl" rotWithShape="0">
                  <a:prstClr val="black">
                    <a:alpha val="40000"/>
                  </a:prstClr>
                </a:outerShdw>
              </a:effectLst>
              <a:latin typeface="+mj-lt"/>
              <a:cs typeface="Canva Sans Bold"/>
            </a:endParaRPr>
          </a:p>
        </p:txBody>
      </p:sp>
      <p:sp>
        <p:nvSpPr>
          <p:cNvPr id="44" name="TextBox 36">
            <a:extLst>
              <a:ext uri="{FF2B5EF4-FFF2-40B4-BE49-F238E27FC236}">
                <a16:creationId xmlns:a16="http://schemas.microsoft.com/office/drawing/2014/main" id="{FD1A2FD5-B65F-C4D2-9675-B748AD625A81}"/>
              </a:ext>
            </a:extLst>
          </p:cNvPr>
          <p:cNvSpPr txBox="1"/>
          <p:nvPr/>
        </p:nvSpPr>
        <p:spPr>
          <a:xfrm>
            <a:off x="10918187" y="3545773"/>
            <a:ext cx="6341113" cy="905510"/>
          </a:xfrm>
          <a:prstGeom prst="rect">
            <a:avLst/>
          </a:prstGeom>
        </p:spPr>
        <p:txBody>
          <a:bodyPr lIns="0" tIns="0" rIns="0" bIns="0" rtlCol="0" anchor="t">
            <a:spAutoFit/>
          </a:bodyPr>
          <a:lstStyle/>
          <a:p>
            <a:pPr algn="just" rtl="1">
              <a:lnSpc>
                <a:spcPts val="3640"/>
              </a:lnSpc>
            </a:pPr>
            <a:r>
              <a:rPr lang="en-US" sz="2600">
                <a:solidFill>
                  <a:srgbClr val="FFFFFF"/>
                </a:solidFill>
                <a:latin typeface="Canva Sans"/>
                <a:cs typeface="Canva Sans"/>
              </a:rPr>
              <a:t> 2 נחיתות</a:t>
            </a:r>
          </a:p>
          <a:p>
            <a:pPr algn="just" rtl="1">
              <a:lnSpc>
                <a:spcPts val="3640"/>
              </a:lnSpc>
              <a:spcBef>
                <a:spcPct val="0"/>
              </a:spcBef>
            </a:pPr>
            <a:r>
              <a:rPr lang="en-US" sz="2600" err="1">
                <a:solidFill>
                  <a:srgbClr val="FFFFFF"/>
                </a:solidFill>
                <a:latin typeface="Canva Sans"/>
                <a:cs typeface="Canva Sans"/>
              </a:rPr>
              <a:t>מקפת שתמשיך לחוג סביב הירח בין שנתיים </a:t>
            </a:r>
            <a:r>
              <a:rPr lang="he-IL" sz="2600">
                <a:solidFill>
                  <a:srgbClr val="FFFFFF"/>
                </a:solidFill>
                <a:latin typeface="Canva Sans"/>
                <a:cs typeface="Canva Sans"/>
              </a:rPr>
              <a:t>ל-5</a:t>
            </a:r>
            <a:endParaRPr lang="en-US" sz="2600">
              <a:solidFill>
                <a:srgbClr val="FFFFFF"/>
              </a:solidFill>
              <a:latin typeface="Canva Sans"/>
              <a:cs typeface="Canva Sans"/>
            </a:endParaRPr>
          </a:p>
        </p:txBody>
      </p:sp>
      <p:sp>
        <p:nvSpPr>
          <p:cNvPr id="45" name="TextBox 37">
            <a:extLst>
              <a:ext uri="{FF2B5EF4-FFF2-40B4-BE49-F238E27FC236}">
                <a16:creationId xmlns:a16="http://schemas.microsoft.com/office/drawing/2014/main" id="{61D25ABE-A248-41F4-E7E4-D557F2430AC7}"/>
              </a:ext>
            </a:extLst>
          </p:cNvPr>
          <p:cNvSpPr txBox="1"/>
          <p:nvPr/>
        </p:nvSpPr>
        <p:spPr>
          <a:xfrm>
            <a:off x="12746168" y="4702709"/>
            <a:ext cx="814745" cy="419474"/>
          </a:xfrm>
          <a:prstGeom prst="rect">
            <a:avLst/>
          </a:prstGeom>
        </p:spPr>
        <p:txBody>
          <a:bodyPr lIns="0" tIns="0" rIns="0" bIns="0" rtlCol="0" anchor="t">
            <a:spAutoFit/>
          </a:bodyPr>
          <a:lstStyle/>
          <a:p>
            <a:pPr algn="ctr">
              <a:lnSpc>
                <a:spcPts val="3529"/>
              </a:lnSpc>
              <a:spcBef>
                <a:spcPct val="0"/>
              </a:spcBef>
            </a:pPr>
            <a:r>
              <a:rPr lang="en-US" sz="2521" b="1" err="1">
                <a:solidFill>
                  <a:srgbClr val="FFFFFF"/>
                </a:solidFill>
                <a:cs typeface="Canva Sans"/>
              </a:rPr>
              <a:t>מקפת</a:t>
            </a:r>
            <a:endParaRPr lang="en-US" sz="2521" b="1">
              <a:solidFill>
                <a:srgbClr val="FFFFFF"/>
              </a:solidFill>
              <a:cs typeface="Canva Sans"/>
            </a:endParaRPr>
          </a:p>
        </p:txBody>
      </p:sp>
      <p:sp>
        <p:nvSpPr>
          <p:cNvPr id="46" name="TextBox 38">
            <a:extLst>
              <a:ext uri="{FF2B5EF4-FFF2-40B4-BE49-F238E27FC236}">
                <a16:creationId xmlns:a16="http://schemas.microsoft.com/office/drawing/2014/main" id="{ECC07D77-DE56-9865-E1CB-849B528AB281}"/>
              </a:ext>
            </a:extLst>
          </p:cNvPr>
          <p:cNvSpPr txBox="1"/>
          <p:nvPr/>
        </p:nvSpPr>
        <p:spPr>
          <a:xfrm>
            <a:off x="11765193" y="7224327"/>
            <a:ext cx="1023461" cy="421975"/>
          </a:xfrm>
          <a:prstGeom prst="rect">
            <a:avLst/>
          </a:prstGeom>
        </p:spPr>
        <p:txBody>
          <a:bodyPr lIns="0" tIns="0" rIns="0" bIns="0" rtlCol="0" anchor="t">
            <a:spAutoFit/>
          </a:bodyPr>
          <a:lstStyle/>
          <a:p>
            <a:pPr algn="ctr" rtl="1">
              <a:lnSpc>
                <a:spcPts val="3529"/>
              </a:lnSpc>
              <a:spcBef>
                <a:spcPct val="0"/>
              </a:spcBef>
            </a:pPr>
            <a:r>
              <a:rPr lang="en-US" sz="2521" b="1" err="1">
                <a:solidFill>
                  <a:srgbClr val="FFFFFF"/>
                </a:solidFill>
                <a:latin typeface="Calibri" panose="020F0502020204030204" pitchFamily="34" charset="0"/>
                <a:ea typeface="Calibri" panose="020F0502020204030204" pitchFamily="34" charset="0"/>
                <a:cs typeface="Calibri" panose="020F0502020204030204" pitchFamily="34" charset="0"/>
              </a:rPr>
              <a:t>נחתת 2</a:t>
            </a:r>
          </a:p>
        </p:txBody>
      </p:sp>
      <p:sp>
        <p:nvSpPr>
          <p:cNvPr id="47" name="TextBox 39">
            <a:extLst>
              <a:ext uri="{FF2B5EF4-FFF2-40B4-BE49-F238E27FC236}">
                <a16:creationId xmlns:a16="http://schemas.microsoft.com/office/drawing/2014/main" id="{6BB50D9C-1F4D-E7AA-6E3D-410954945699}"/>
              </a:ext>
            </a:extLst>
          </p:cNvPr>
          <p:cNvSpPr txBox="1"/>
          <p:nvPr/>
        </p:nvSpPr>
        <p:spPr>
          <a:xfrm>
            <a:off x="16911420" y="5114398"/>
            <a:ext cx="1018103" cy="421975"/>
          </a:xfrm>
          <a:prstGeom prst="rect">
            <a:avLst/>
          </a:prstGeom>
        </p:spPr>
        <p:txBody>
          <a:bodyPr lIns="0" tIns="0" rIns="0" bIns="0" rtlCol="0" anchor="t">
            <a:spAutoFit/>
          </a:bodyPr>
          <a:lstStyle/>
          <a:p>
            <a:pPr algn="ctr" rtl="1">
              <a:lnSpc>
                <a:spcPts val="3529"/>
              </a:lnSpc>
              <a:spcBef>
                <a:spcPct val="0"/>
              </a:spcBef>
            </a:pPr>
            <a:r>
              <a:rPr lang="en-US" sz="2521" b="1" err="1">
                <a:solidFill>
                  <a:srgbClr val="FFFFFF"/>
                </a:solidFill>
                <a:latin typeface="Calibri" panose="020F0502020204030204" pitchFamily="34" charset="0"/>
                <a:ea typeface="Calibri" panose="020F0502020204030204" pitchFamily="34" charset="0"/>
                <a:cs typeface="Calibri" panose="020F0502020204030204" pitchFamily="34" charset="0"/>
              </a:rPr>
              <a:t>נחתת 1</a:t>
            </a:r>
          </a:p>
        </p:txBody>
      </p:sp>
    </p:spTree>
    <p:extLst>
      <p:ext uri="{BB962C8B-B14F-4D97-AF65-F5344CB8AC3E}">
        <p14:creationId xmlns:p14="http://schemas.microsoft.com/office/powerpoint/2010/main" val="275595291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4" name="Picture 2">
            <a:extLst>
              <a:ext uri="{FF2B5EF4-FFF2-40B4-BE49-F238E27FC236}">
                <a16:creationId xmlns:a16="http://schemas.microsoft.com/office/drawing/2014/main" id="{12ADC8F9-E0EF-3D3F-6D30-5D7A69264E28}"/>
              </a:ext>
            </a:extLst>
          </p:cNvPr>
          <p:cNvPicPr>
            <a:picLocks noChangeAspect="1"/>
          </p:cNvPicPr>
          <p:nvPr/>
        </p:nvPicPr>
        <p:blipFill>
          <a:blip r:embed="rId3"/>
          <a:srcRect b="15360"/>
          <a:stretch>
            <a:fillRect/>
          </a:stretch>
        </p:blipFill>
        <p:spPr>
          <a:xfrm>
            <a:off x="5862" y="0"/>
            <a:ext cx="18288000" cy="10287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דיו 2">
                <a:extLst>
                  <a:ext uri="{FF2B5EF4-FFF2-40B4-BE49-F238E27FC236}">
                    <a16:creationId xmlns:a16="http://schemas.microsoft.com/office/drawing/2014/main" id="{B46F9B75-EA3C-2960-27A7-5936DBB957BD}"/>
                  </a:ext>
                </a:extLst>
              </p14:cNvPr>
              <p14:cNvContentPartPr/>
              <p14:nvPr/>
            </p14:nvContentPartPr>
            <p14:xfrm>
              <a:off x="-2727039" y="7291778"/>
              <a:ext cx="540" cy="540"/>
            </p14:xfrm>
          </p:contentPart>
        </mc:Choice>
        <mc:Fallback xmlns="">
          <p:pic>
            <p:nvPicPr>
              <p:cNvPr id="3" name="דיו 2">
                <a:extLst>
                  <a:ext uri="{FF2B5EF4-FFF2-40B4-BE49-F238E27FC236}">
                    <a16:creationId xmlns:a16="http://schemas.microsoft.com/office/drawing/2014/main" id="{B46F9B75-EA3C-2960-27A7-5936DBB957BD}"/>
                  </a:ext>
                </a:extLst>
              </p:cNvPr>
              <p:cNvPicPr/>
              <p:nvPr/>
            </p:nvPicPr>
            <p:blipFill>
              <a:blip r:embed="rId5"/>
              <a:stretch>
                <a:fillRect/>
              </a:stretch>
            </p:blipFill>
            <p:spPr>
              <a:xfrm>
                <a:off x="-2808039" y="7129778"/>
                <a:ext cx="162000" cy="324000"/>
              </a:xfrm>
              <a:prstGeom prst="rect">
                <a:avLst/>
              </a:prstGeom>
            </p:spPr>
          </p:pic>
        </mc:Fallback>
      </mc:AlternateContent>
      <p:grpSp>
        <p:nvGrpSpPr>
          <p:cNvPr id="6" name="קבוצה 5"/>
          <p:cNvGrpSpPr/>
          <p:nvPr/>
        </p:nvGrpSpPr>
        <p:grpSpPr>
          <a:xfrm>
            <a:off x="0" y="3979125"/>
            <a:ext cx="18159329" cy="5636708"/>
            <a:chOff x="0" y="2208250"/>
            <a:chExt cx="12106219" cy="3757805"/>
          </a:xfrm>
        </p:grpSpPr>
        <p:pic>
          <p:nvPicPr>
            <p:cNvPr id="309" name="Google Shape;309;p7"/>
            <p:cNvPicPr preferRelativeResize="0"/>
            <p:nvPr/>
          </p:nvPicPr>
          <p:blipFill>
            <a:blip r:embed="rId6">
              <a:alphaModFix/>
            </a:blip>
            <a:stretch>
              <a:fillRect/>
            </a:stretch>
          </p:blipFill>
          <p:spPr>
            <a:xfrm>
              <a:off x="6978425" y="2840100"/>
              <a:ext cx="1183597" cy="1177800"/>
            </a:xfrm>
            <a:prstGeom prst="rect">
              <a:avLst/>
            </a:prstGeom>
            <a:noFill/>
            <a:ln>
              <a:noFill/>
            </a:ln>
            <a:effectLst>
              <a:innerShdw blurRad="114300">
                <a:prstClr val="black"/>
              </a:innerShdw>
            </a:effectLst>
          </p:spPr>
        </p:pic>
        <p:grpSp>
          <p:nvGrpSpPr>
            <p:cNvPr id="310" name="Google Shape;310;p7"/>
            <p:cNvGrpSpPr/>
            <p:nvPr/>
          </p:nvGrpSpPr>
          <p:grpSpPr>
            <a:xfrm>
              <a:off x="0" y="4640343"/>
              <a:ext cx="12106219" cy="1325712"/>
              <a:chOff x="-315148" y="4541688"/>
              <a:chExt cx="12419162" cy="1325712"/>
            </a:xfrm>
          </p:grpSpPr>
          <p:sp>
            <p:nvSpPr>
              <p:cNvPr id="311" name="Google Shape;311;p7"/>
              <p:cNvSpPr txBox="1"/>
              <p:nvPr/>
            </p:nvSpPr>
            <p:spPr>
              <a:xfrm>
                <a:off x="5666414" y="4541688"/>
                <a:ext cx="3525000" cy="1325700"/>
              </a:xfrm>
              <a:prstGeom prst="rect">
                <a:avLst/>
              </a:prstGeom>
              <a:noFill/>
              <a:ln>
                <a:noFill/>
              </a:ln>
            </p:spPr>
            <p:txBody>
              <a:bodyPr spcFirstLastPara="1" wrap="square" lIns="137138" tIns="68550" rIns="137138" bIns="68550" anchor="ctr" anchorCtr="0">
                <a:normAutofit/>
              </a:bodyPr>
              <a:lstStyle/>
              <a:p>
                <a:pPr algn="ctr" rtl="1">
                  <a:lnSpc>
                    <a:spcPct val="90000"/>
                  </a:lnSpc>
                  <a:buClr>
                    <a:schemeClr val="dk1"/>
                  </a:buClr>
                  <a:buSzPts val="4400"/>
                </a:pPr>
                <a:r>
                  <a:rPr lang="x-none" sz="4200" b="1">
                    <a:solidFill>
                      <a:schemeClr val="lt1"/>
                    </a:solidFill>
                    <a:latin typeface="Calibri"/>
                    <a:ea typeface="Calibri"/>
                    <a:cs typeface="Calibri"/>
                    <a:sym typeface="Calibri"/>
                  </a:rPr>
                  <a:t>נחיתה אחת </a:t>
                </a:r>
                <a:r>
                  <a:rPr lang="en-US" sz="4200" b="1">
                    <a:solidFill>
                      <a:schemeClr val="lt1"/>
                    </a:solidFill>
                    <a:latin typeface="Calibri"/>
                    <a:ea typeface="Calibri"/>
                    <a:cs typeface="Calibri"/>
                    <a:sym typeface="Calibri"/>
                  </a:rPr>
                  <a:t/>
                </a:r>
                <a:br>
                  <a:rPr lang="en-US" sz="4200" b="1">
                    <a:solidFill>
                      <a:schemeClr val="lt1"/>
                    </a:solidFill>
                    <a:latin typeface="Calibri"/>
                    <a:ea typeface="Calibri"/>
                    <a:cs typeface="Calibri"/>
                    <a:sym typeface="Calibri"/>
                  </a:rPr>
                </a:br>
                <a:r>
                  <a:rPr lang="x-none" sz="4200" b="1">
                    <a:solidFill>
                      <a:schemeClr val="lt1"/>
                    </a:solidFill>
                    <a:latin typeface="Calibri"/>
                    <a:ea typeface="Calibri"/>
                    <a:cs typeface="Calibri"/>
                    <a:sym typeface="Calibri"/>
                  </a:rPr>
                  <a:t>בצד הרחוק</a:t>
                </a:r>
                <a:endParaRPr sz="4200" b="1">
                  <a:solidFill>
                    <a:schemeClr val="lt1"/>
                  </a:solidFill>
                  <a:latin typeface="Calibri"/>
                  <a:ea typeface="Calibri"/>
                  <a:cs typeface="Calibri"/>
                  <a:sym typeface="Calibri"/>
                </a:endParaRPr>
              </a:p>
            </p:txBody>
          </p:sp>
          <p:sp>
            <p:nvSpPr>
              <p:cNvPr id="312" name="Google Shape;312;p7"/>
              <p:cNvSpPr txBox="1"/>
              <p:nvPr/>
            </p:nvSpPr>
            <p:spPr>
              <a:xfrm>
                <a:off x="2685450" y="4541700"/>
                <a:ext cx="3306300" cy="1325700"/>
              </a:xfrm>
              <a:prstGeom prst="rect">
                <a:avLst/>
              </a:prstGeom>
              <a:noFill/>
              <a:ln>
                <a:noFill/>
              </a:ln>
            </p:spPr>
            <p:txBody>
              <a:bodyPr spcFirstLastPara="1" wrap="square" lIns="137138" tIns="68550" rIns="137138" bIns="68550" anchor="ctr" anchorCtr="0">
                <a:normAutofit/>
              </a:bodyPr>
              <a:lstStyle/>
              <a:p>
                <a:pPr algn="ctr" rtl="1">
                  <a:lnSpc>
                    <a:spcPct val="90000"/>
                  </a:lnSpc>
                  <a:buClr>
                    <a:schemeClr val="dk1"/>
                  </a:buClr>
                  <a:buSzPts val="4400"/>
                </a:pPr>
                <a:r>
                  <a:rPr lang="x-none" sz="4200" b="1">
                    <a:solidFill>
                      <a:schemeClr val="lt1"/>
                    </a:solidFill>
                    <a:latin typeface="Calibri"/>
                    <a:ea typeface="Calibri"/>
                    <a:cs typeface="Calibri"/>
                    <a:sym typeface="Calibri"/>
                  </a:rPr>
                  <a:t>מטע"דים </a:t>
                </a:r>
                <a:r>
                  <a:rPr lang="en-US" sz="4200" b="1">
                    <a:solidFill>
                      <a:schemeClr val="lt1"/>
                    </a:solidFill>
                    <a:latin typeface="Calibri"/>
                    <a:ea typeface="Calibri"/>
                    <a:cs typeface="Calibri"/>
                    <a:sym typeface="Calibri"/>
                  </a:rPr>
                  <a:t/>
                </a:r>
                <a:br>
                  <a:rPr lang="en-US" sz="4200" b="1">
                    <a:solidFill>
                      <a:schemeClr val="lt1"/>
                    </a:solidFill>
                    <a:latin typeface="Calibri"/>
                    <a:ea typeface="Calibri"/>
                    <a:cs typeface="Calibri"/>
                    <a:sym typeface="Calibri"/>
                  </a:rPr>
                </a:br>
                <a:r>
                  <a:rPr lang="x-none" sz="4200" b="1">
                    <a:solidFill>
                      <a:schemeClr val="lt1"/>
                    </a:solidFill>
                    <a:latin typeface="Calibri"/>
                    <a:ea typeface="Calibri"/>
                    <a:cs typeface="Calibri"/>
                    <a:sym typeface="Calibri"/>
                  </a:rPr>
                  <a:t>מדעיים</a:t>
                </a:r>
                <a:endParaRPr sz="4200" b="1">
                  <a:solidFill>
                    <a:schemeClr val="lt1"/>
                  </a:solidFill>
                  <a:latin typeface="Calibri"/>
                  <a:ea typeface="Calibri"/>
                  <a:cs typeface="Calibri"/>
                  <a:sym typeface="Calibri"/>
                </a:endParaRPr>
              </a:p>
            </p:txBody>
          </p:sp>
          <p:sp>
            <p:nvSpPr>
              <p:cNvPr id="313" name="Google Shape;313;p7"/>
              <p:cNvSpPr txBox="1"/>
              <p:nvPr/>
            </p:nvSpPr>
            <p:spPr>
              <a:xfrm>
                <a:off x="-315148" y="4541688"/>
                <a:ext cx="3525000" cy="1325700"/>
              </a:xfrm>
              <a:prstGeom prst="rect">
                <a:avLst/>
              </a:prstGeom>
              <a:noFill/>
              <a:ln>
                <a:noFill/>
              </a:ln>
            </p:spPr>
            <p:txBody>
              <a:bodyPr spcFirstLastPara="1" wrap="square" lIns="137138" tIns="68550" rIns="137138" bIns="68550" anchor="ctr" anchorCtr="0">
                <a:normAutofit/>
              </a:bodyPr>
              <a:lstStyle/>
              <a:p>
                <a:pPr algn="ctr" rtl="1">
                  <a:lnSpc>
                    <a:spcPct val="90000"/>
                  </a:lnSpc>
                  <a:buClr>
                    <a:schemeClr val="dk1"/>
                  </a:buClr>
                  <a:buSzPts val="4400"/>
                </a:pPr>
                <a:r>
                  <a:rPr lang="x-none" sz="4200" b="1">
                    <a:solidFill>
                      <a:schemeClr val="lt1"/>
                    </a:solidFill>
                    <a:latin typeface="Calibri"/>
                    <a:ea typeface="Calibri"/>
                    <a:cs typeface="Calibri"/>
                    <a:sym typeface="Calibri"/>
                  </a:rPr>
                  <a:t>מקפת </a:t>
                </a:r>
                <a:r>
                  <a:rPr lang="en-US" sz="4200" b="1">
                    <a:solidFill>
                      <a:schemeClr val="lt1"/>
                    </a:solidFill>
                    <a:latin typeface="Calibri"/>
                    <a:ea typeface="Calibri"/>
                    <a:cs typeface="Calibri"/>
                    <a:sym typeface="Calibri"/>
                  </a:rPr>
                  <a:t/>
                </a:r>
                <a:br>
                  <a:rPr lang="en-US" sz="4200" b="1">
                    <a:solidFill>
                      <a:schemeClr val="lt1"/>
                    </a:solidFill>
                    <a:latin typeface="Calibri"/>
                    <a:ea typeface="Calibri"/>
                    <a:cs typeface="Calibri"/>
                    <a:sym typeface="Calibri"/>
                  </a:rPr>
                </a:br>
                <a:r>
                  <a:rPr lang="x-none" sz="4200" b="1">
                    <a:solidFill>
                      <a:schemeClr val="lt1"/>
                    </a:solidFill>
                    <a:latin typeface="Calibri"/>
                    <a:ea typeface="Calibri"/>
                    <a:cs typeface="Calibri"/>
                    <a:sym typeface="Calibri"/>
                  </a:rPr>
                  <a:t>חינוכית</a:t>
                </a:r>
                <a:endParaRPr sz="4200" b="1">
                  <a:solidFill>
                    <a:schemeClr val="lt1"/>
                  </a:solidFill>
                  <a:latin typeface="Calibri"/>
                  <a:ea typeface="Calibri"/>
                  <a:cs typeface="Calibri"/>
                  <a:sym typeface="Calibri"/>
                </a:endParaRPr>
              </a:p>
            </p:txBody>
          </p:sp>
          <p:sp>
            <p:nvSpPr>
              <p:cNvPr id="314" name="Google Shape;314;p7"/>
              <p:cNvSpPr txBox="1"/>
              <p:nvPr/>
            </p:nvSpPr>
            <p:spPr>
              <a:xfrm>
                <a:off x="8579014" y="4541688"/>
                <a:ext cx="3525000" cy="1325700"/>
              </a:xfrm>
              <a:prstGeom prst="rect">
                <a:avLst/>
              </a:prstGeom>
              <a:noFill/>
              <a:ln>
                <a:noFill/>
              </a:ln>
            </p:spPr>
            <p:txBody>
              <a:bodyPr spcFirstLastPara="1" wrap="square" lIns="137138" tIns="68550" rIns="137138" bIns="68550" anchor="ctr" anchorCtr="0">
                <a:normAutofit/>
              </a:bodyPr>
              <a:lstStyle/>
              <a:p>
                <a:pPr algn="ctr" rtl="1">
                  <a:lnSpc>
                    <a:spcPct val="90000"/>
                  </a:lnSpc>
                  <a:buClr>
                    <a:schemeClr val="dk1"/>
                  </a:buClr>
                  <a:buSzPts val="4400"/>
                </a:pPr>
                <a:r>
                  <a:rPr lang="x-none" sz="4200" b="1">
                    <a:solidFill>
                      <a:schemeClr val="lt1"/>
                    </a:solidFill>
                    <a:latin typeface="Calibri"/>
                    <a:ea typeface="Calibri"/>
                    <a:cs typeface="Calibri"/>
                    <a:sym typeface="Calibri"/>
                  </a:rPr>
                  <a:t>שתי </a:t>
                </a:r>
                <a:r>
                  <a:rPr lang="en-US" sz="4200" b="1">
                    <a:solidFill>
                      <a:schemeClr val="lt1"/>
                    </a:solidFill>
                    <a:latin typeface="Calibri"/>
                    <a:ea typeface="Calibri"/>
                    <a:cs typeface="Calibri"/>
                    <a:sym typeface="Calibri"/>
                  </a:rPr>
                  <a:t/>
                </a:r>
                <a:br>
                  <a:rPr lang="en-US" sz="4200" b="1">
                    <a:solidFill>
                      <a:schemeClr val="lt1"/>
                    </a:solidFill>
                    <a:latin typeface="Calibri"/>
                    <a:ea typeface="Calibri"/>
                    <a:cs typeface="Calibri"/>
                    <a:sym typeface="Calibri"/>
                  </a:rPr>
                </a:br>
                <a:r>
                  <a:rPr lang="x-none" sz="4200" b="1">
                    <a:solidFill>
                      <a:schemeClr val="lt1"/>
                    </a:solidFill>
                    <a:latin typeface="Calibri"/>
                    <a:ea typeface="Calibri"/>
                    <a:cs typeface="Calibri"/>
                    <a:sym typeface="Calibri"/>
                  </a:rPr>
                  <a:t>נחתות</a:t>
                </a:r>
                <a:endParaRPr sz="4200" b="1">
                  <a:solidFill>
                    <a:schemeClr val="lt1"/>
                  </a:solidFill>
                  <a:latin typeface="Calibri"/>
                  <a:ea typeface="Calibri"/>
                  <a:cs typeface="Calibri"/>
                  <a:sym typeface="Calibri"/>
                </a:endParaRPr>
              </a:p>
            </p:txBody>
          </p:sp>
        </p:grpSp>
        <p:sp>
          <p:nvSpPr>
            <p:cNvPr id="315" name="Google Shape;315;p7"/>
            <p:cNvSpPr/>
            <p:nvPr/>
          </p:nvSpPr>
          <p:spPr>
            <a:xfrm>
              <a:off x="7412575" y="4158950"/>
              <a:ext cx="315300" cy="490800"/>
            </a:xfrm>
            <a:prstGeom prst="upArrow">
              <a:avLst>
                <a:gd name="adj1" fmla="val 50000"/>
                <a:gd name="adj2" fmla="val 50000"/>
              </a:avLst>
            </a:prstGeom>
            <a:solidFill>
              <a:schemeClr val="accent5">
                <a:lumMod val="20000"/>
                <a:lumOff val="80000"/>
              </a:schemeClr>
            </a:solidFill>
            <a:ln>
              <a:noFill/>
            </a:ln>
            <a:effectLst>
              <a:innerShdw blurRad="50800">
                <a:prstClr val="black">
                  <a:alpha val="90000"/>
                </a:prstClr>
              </a:innerShdw>
            </a:effectLst>
          </p:spPr>
          <p:txBody>
            <a:bodyPr spcFirstLastPara="1" wrap="square" lIns="137138" tIns="137138" rIns="137138" bIns="137138" anchor="ctr" anchorCtr="0">
              <a:noAutofit/>
            </a:bodyPr>
            <a:lstStyle/>
            <a:p>
              <a:endParaRPr sz="2700"/>
            </a:p>
          </p:txBody>
        </p:sp>
        <p:pic>
          <p:nvPicPr>
            <p:cNvPr id="316" name="Google Shape;316;p7"/>
            <p:cNvPicPr preferRelativeResize="0"/>
            <p:nvPr/>
          </p:nvPicPr>
          <p:blipFill>
            <a:blip r:embed="rId7">
              <a:alphaModFix/>
              <a:extLst>
                <a:ext uri="{BEBA8EAE-BF5A-486C-A8C5-ECC9F3942E4B}">
                  <a14:imgProps xmlns:a14="http://schemas.microsoft.com/office/drawing/2010/main">
                    <a14:imgLayer r:embed="rId8">
                      <a14:imgEffect>
                        <a14:brightnessContrast contrast="16000"/>
                      </a14:imgEffect>
                    </a14:imgLayer>
                  </a14:imgProps>
                </a:ext>
              </a:extLst>
            </a:blip>
            <a:stretch>
              <a:fillRect/>
            </a:stretch>
          </p:blipFill>
          <p:spPr>
            <a:xfrm>
              <a:off x="3492425" y="2699039"/>
              <a:ext cx="1627374" cy="1694563"/>
            </a:xfrm>
            <a:prstGeom prst="rect">
              <a:avLst/>
            </a:prstGeom>
            <a:noFill/>
            <a:ln>
              <a:noFill/>
            </a:ln>
            <a:effectLst/>
          </p:spPr>
        </p:pic>
        <p:sp>
          <p:nvSpPr>
            <p:cNvPr id="317" name="Google Shape;317;p7"/>
            <p:cNvSpPr/>
            <p:nvPr/>
          </p:nvSpPr>
          <p:spPr>
            <a:xfrm rot="10800000">
              <a:off x="7412575" y="2208250"/>
              <a:ext cx="315300" cy="490800"/>
            </a:xfrm>
            <a:prstGeom prst="upArrow">
              <a:avLst>
                <a:gd name="adj1" fmla="val 50000"/>
                <a:gd name="adj2" fmla="val 50000"/>
              </a:avLst>
            </a:prstGeom>
            <a:solidFill>
              <a:schemeClr val="accent5">
                <a:lumMod val="20000"/>
                <a:lumOff val="80000"/>
              </a:schemeClr>
            </a:solidFill>
            <a:ln>
              <a:noFill/>
            </a:ln>
            <a:effectLst>
              <a:innerShdw blurRad="50800">
                <a:prstClr val="black">
                  <a:alpha val="90000"/>
                </a:prstClr>
              </a:innerShdw>
            </a:effectLst>
          </p:spPr>
          <p:txBody>
            <a:bodyPr spcFirstLastPara="1" wrap="square" lIns="137138" tIns="137138" rIns="137138" bIns="137138" anchor="ctr" anchorCtr="0">
              <a:noAutofit/>
            </a:bodyPr>
            <a:lstStyle/>
            <a:p>
              <a:endParaRPr sz="2700"/>
            </a:p>
          </p:txBody>
        </p:sp>
      </p:grpSp>
      <p:pic>
        <p:nvPicPr>
          <p:cNvPr id="7" name="תמונה 15" descr="תמונה שמכילה לוגו&#10;&#10;התיאור נוצר באופן אוטומטי">
            <a:extLst>
              <a:ext uri="{FF2B5EF4-FFF2-40B4-BE49-F238E27FC236}">
                <a16:creationId xmlns:a16="http://schemas.microsoft.com/office/drawing/2014/main" id="{A58CB142-BA73-830C-30A8-B269F59970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8" name="תמונה 13" descr="תמונה שמכילה לוגו&#10;&#10;התיאור נוצר באופן אוטומטי">
            <a:extLst>
              <a:ext uri="{FF2B5EF4-FFF2-40B4-BE49-F238E27FC236}">
                <a16:creationId xmlns:a16="http://schemas.microsoft.com/office/drawing/2014/main" id="{800D9281-E077-C357-2322-D0211E0CC3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
        <p:nvSpPr>
          <p:cNvPr id="10" name="TextBox 9">
            <a:extLst>
              <a:ext uri="{FF2B5EF4-FFF2-40B4-BE49-F238E27FC236}">
                <a16:creationId xmlns:a16="http://schemas.microsoft.com/office/drawing/2014/main" id="{E5C39522-46A5-46D5-FD11-94C2089A7B81}"/>
              </a:ext>
            </a:extLst>
          </p:cNvPr>
          <p:cNvSpPr txBox="1"/>
          <p:nvPr/>
        </p:nvSpPr>
        <p:spPr>
          <a:xfrm>
            <a:off x="1669204" y="1163127"/>
            <a:ext cx="14567385" cy="1200329"/>
          </a:xfrm>
          <a:prstGeom prst="rect">
            <a:avLst/>
          </a:prstGeom>
          <a:noFill/>
        </p:spPr>
        <p:txBody>
          <a:bodyPr wrap="square">
            <a:spAutoFit/>
          </a:bodyPr>
          <a:lstStyle/>
          <a:p>
            <a:pPr algn="ctr" defTabSz="1371600" rtl="1">
              <a:defRPr/>
            </a:pPr>
            <a:r>
              <a:rPr lang="he-IL" sz="7200" b="1">
                <a:solidFill>
                  <a:schemeClr val="accent6"/>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בראשית2 - המשימה</a:t>
            </a:r>
          </a:p>
        </p:txBody>
      </p:sp>
      <p:pic>
        <p:nvPicPr>
          <p:cNvPr id="14" name="Picture 13" descr="A space ship with solar panels&#10;&#10;Description automatically generated">
            <a:extLst>
              <a:ext uri="{FF2B5EF4-FFF2-40B4-BE49-F238E27FC236}">
                <a16:creationId xmlns:a16="http://schemas.microsoft.com/office/drawing/2014/main" id="{988B212D-C4F1-D3AD-01FB-9C4C99586E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73175" y="4715309"/>
            <a:ext cx="7893539" cy="3388849"/>
          </a:xfrm>
          <a:prstGeom prst="rect">
            <a:avLst/>
          </a:prstGeom>
        </p:spPr>
      </p:pic>
      <p:pic>
        <p:nvPicPr>
          <p:cNvPr id="17" name="Picture 20">
            <a:extLst>
              <a:ext uri="{FF2B5EF4-FFF2-40B4-BE49-F238E27FC236}">
                <a16:creationId xmlns:a16="http://schemas.microsoft.com/office/drawing/2014/main" id="{7EF98929-7BA7-058C-0A38-08C2C3931642}"/>
              </a:ext>
            </a:extLst>
          </p:cNvPr>
          <p:cNvPicPr>
            <a:picLocks noChangeAspect="1"/>
          </p:cNvPicPr>
          <p:nvPr/>
        </p:nvPicPr>
        <p:blipFill>
          <a:blip r:embed="rId12"/>
          <a:stretch>
            <a:fillRect/>
          </a:stretch>
        </p:blipFill>
        <p:spPr>
          <a:xfrm rot="370797">
            <a:off x="1063982" y="4967208"/>
            <a:ext cx="3026299" cy="2513242"/>
          </a:xfrm>
          <a:prstGeom prst="rect">
            <a:avLst/>
          </a:prstGeom>
        </p:spPr>
      </p:pic>
    </p:spTree>
    <p:extLst>
      <p:ext uri="{BB962C8B-B14F-4D97-AF65-F5344CB8AC3E}">
        <p14:creationId xmlns:p14="http://schemas.microsoft.com/office/powerpoint/2010/main" val="16928898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14"/>
          <p:cNvPicPr preferRelativeResize="0"/>
          <p:nvPr/>
        </p:nvPicPr>
        <p:blipFill>
          <a:blip r:embed="rId3">
            <a:alphaModFix/>
          </a:blip>
          <a:srcRect b="15359"/>
          <a:stretch>
            <a:fillRect/>
          </a:stretch>
        </p:blipFill>
        <p:spPr>
          <a:xfrm>
            <a:off x="-7917" y="0"/>
            <a:ext cx="18288000" cy="10287000"/>
          </a:xfrm>
          <a:prstGeom prst="rect">
            <a:avLst/>
          </a:prstGeom>
          <a:noFill/>
          <a:ln>
            <a:noFill/>
          </a:ln>
        </p:spPr>
      </p:pic>
      <p:grpSp>
        <p:nvGrpSpPr>
          <p:cNvPr id="318" name="Google Shape;318;p14"/>
          <p:cNvGrpSpPr/>
          <p:nvPr/>
        </p:nvGrpSpPr>
        <p:grpSpPr>
          <a:xfrm>
            <a:off x="4221183" y="2011375"/>
            <a:ext cx="9829800" cy="7391400"/>
            <a:chOff x="0" y="0"/>
            <a:chExt cx="9169400" cy="6858000"/>
          </a:xfrm>
        </p:grpSpPr>
        <p:pic>
          <p:nvPicPr>
            <p:cNvPr id="319" name="Google Shape;319;p14" descr="http://signaturehits.com/wp-content/uploads/2012/08/Reality-Show-the-first-human-colony-on-Mars-1-640x418.jpg"/>
            <p:cNvPicPr preferRelativeResize="0"/>
            <p:nvPr/>
          </p:nvPicPr>
          <p:blipFill>
            <a:blip r:embed="rId4">
              <a:alphaModFix/>
            </a:blip>
            <a:stretch>
              <a:fillRect/>
            </a:stretch>
          </p:blipFill>
          <p:spPr>
            <a:xfrm>
              <a:off x="0" y="0"/>
              <a:ext cx="3731045" cy="2438400"/>
            </a:xfrm>
            <a:prstGeom prst="rect">
              <a:avLst/>
            </a:prstGeom>
            <a:noFill/>
            <a:ln w="9525" cap="flat" cmpd="sng">
              <a:solidFill>
                <a:schemeClr val="dk1"/>
              </a:solidFill>
              <a:prstDash val="solid"/>
              <a:round/>
              <a:headEnd type="none" w="sm" len="sm"/>
              <a:tailEnd type="none" w="sm" len="sm"/>
            </a:ln>
          </p:spPr>
        </p:pic>
        <p:pic>
          <p:nvPicPr>
            <p:cNvPr id="320" name="Google Shape;320;p14" descr="http://farm1.staticflickr.com/17/22255772_0a2f244fa7.jpg"/>
            <p:cNvPicPr preferRelativeResize="0"/>
            <p:nvPr/>
          </p:nvPicPr>
          <p:blipFill>
            <a:blip r:embed="rId5">
              <a:alphaModFix/>
            </a:blip>
            <a:stretch>
              <a:fillRect/>
            </a:stretch>
          </p:blipFill>
          <p:spPr>
            <a:xfrm>
              <a:off x="6019800" y="0"/>
              <a:ext cx="3149600" cy="2438399"/>
            </a:xfrm>
            <a:prstGeom prst="rect">
              <a:avLst/>
            </a:prstGeom>
            <a:noFill/>
            <a:ln w="9525" cap="flat" cmpd="sng">
              <a:solidFill>
                <a:schemeClr val="dk1"/>
              </a:solidFill>
              <a:prstDash val="solid"/>
              <a:round/>
              <a:headEnd type="none" w="sm" len="sm"/>
              <a:tailEnd type="none" w="sm" len="sm"/>
            </a:ln>
          </p:spPr>
        </p:pic>
        <p:pic>
          <p:nvPicPr>
            <p:cNvPr id="321" name="Google Shape;321;p14" descr="http://www.futuretimeline.net/21stcentury/images/moon-telescope-future.jpg"/>
            <p:cNvPicPr preferRelativeResize="0"/>
            <p:nvPr/>
          </p:nvPicPr>
          <p:blipFill>
            <a:blip r:embed="rId6">
              <a:alphaModFix/>
            </a:blip>
            <a:stretch>
              <a:fillRect/>
            </a:stretch>
          </p:blipFill>
          <p:spPr>
            <a:xfrm>
              <a:off x="3281393" y="0"/>
              <a:ext cx="3043207" cy="2438400"/>
            </a:xfrm>
            <a:prstGeom prst="rect">
              <a:avLst/>
            </a:prstGeom>
            <a:noFill/>
            <a:ln w="9525" cap="flat" cmpd="sng">
              <a:solidFill>
                <a:schemeClr val="dk1"/>
              </a:solidFill>
              <a:prstDash val="solid"/>
              <a:round/>
              <a:headEnd type="none" w="sm" len="sm"/>
              <a:tailEnd type="none" w="sm" len="sm"/>
            </a:ln>
          </p:spPr>
        </p:pic>
        <p:pic>
          <p:nvPicPr>
            <p:cNvPr id="322" name="Google Shape;322;p14" descr="http://www.reallycoolblog.com/wp-content/uploads/2012/07/BillWright-Eden4-650.jpg"/>
            <p:cNvPicPr preferRelativeResize="0"/>
            <p:nvPr/>
          </p:nvPicPr>
          <p:blipFill>
            <a:blip r:embed="rId7">
              <a:alphaModFix/>
            </a:blip>
            <a:stretch>
              <a:fillRect/>
            </a:stretch>
          </p:blipFill>
          <p:spPr>
            <a:xfrm>
              <a:off x="0" y="2209800"/>
              <a:ext cx="3276600" cy="2600640"/>
            </a:xfrm>
            <a:prstGeom prst="rect">
              <a:avLst/>
            </a:prstGeom>
            <a:noFill/>
            <a:ln w="9525" cap="flat" cmpd="sng">
              <a:solidFill>
                <a:schemeClr val="dk1"/>
              </a:solidFill>
              <a:prstDash val="solid"/>
              <a:round/>
              <a:headEnd type="none" w="sm" len="sm"/>
              <a:tailEnd type="none" w="sm" len="sm"/>
            </a:ln>
          </p:spPr>
        </p:pic>
        <p:pic>
          <p:nvPicPr>
            <p:cNvPr id="323" name="Google Shape;323;p14" descr="http://settlement.arc.nasa.gov/70sArt/AC75-1086-1q.jpeg"/>
            <p:cNvPicPr preferRelativeResize="0"/>
            <p:nvPr/>
          </p:nvPicPr>
          <p:blipFill>
            <a:blip r:embed="rId8">
              <a:alphaModFix/>
            </a:blip>
            <a:stretch>
              <a:fillRect/>
            </a:stretch>
          </p:blipFill>
          <p:spPr>
            <a:xfrm>
              <a:off x="3297382" y="2209800"/>
              <a:ext cx="3332018" cy="2590800"/>
            </a:xfrm>
            <a:prstGeom prst="rect">
              <a:avLst/>
            </a:prstGeom>
            <a:noFill/>
            <a:ln w="9525" cap="flat" cmpd="sng">
              <a:solidFill>
                <a:schemeClr val="dk1"/>
              </a:solidFill>
              <a:prstDash val="solid"/>
              <a:round/>
              <a:headEnd type="none" w="sm" len="sm"/>
              <a:tailEnd type="none" w="sm" len="sm"/>
            </a:ln>
          </p:spPr>
        </p:pic>
        <p:pic>
          <p:nvPicPr>
            <p:cNvPr id="324" name="Google Shape;324;p14" descr="http://www.nss.org/settlement/calendar/estacion-650.jpg"/>
            <p:cNvPicPr preferRelativeResize="0"/>
            <p:nvPr/>
          </p:nvPicPr>
          <p:blipFill>
            <a:blip r:embed="rId9">
              <a:alphaModFix/>
            </a:blip>
            <a:stretch>
              <a:fillRect/>
            </a:stretch>
          </p:blipFill>
          <p:spPr>
            <a:xfrm>
              <a:off x="6324600" y="2209801"/>
              <a:ext cx="2819400" cy="2590800"/>
            </a:xfrm>
            <a:prstGeom prst="rect">
              <a:avLst/>
            </a:prstGeom>
            <a:noFill/>
            <a:ln w="9525" cap="flat" cmpd="sng">
              <a:solidFill>
                <a:schemeClr val="dk1"/>
              </a:solidFill>
              <a:prstDash val="solid"/>
              <a:round/>
              <a:headEnd type="none" w="sm" len="sm"/>
              <a:tailEnd type="none" w="sm" len="sm"/>
            </a:ln>
          </p:spPr>
        </p:pic>
        <p:pic>
          <p:nvPicPr>
            <p:cNvPr id="325" name="Google Shape;325;p14" descr="http://www.russiablog.org/SpaceElevatorTether.jpg"/>
            <p:cNvPicPr preferRelativeResize="0"/>
            <p:nvPr/>
          </p:nvPicPr>
          <p:blipFill>
            <a:blip r:embed="rId10">
              <a:alphaModFix/>
            </a:blip>
            <a:stretch>
              <a:fillRect/>
            </a:stretch>
          </p:blipFill>
          <p:spPr>
            <a:xfrm>
              <a:off x="0" y="4705350"/>
              <a:ext cx="3333750" cy="2152650"/>
            </a:xfrm>
            <a:prstGeom prst="rect">
              <a:avLst/>
            </a:prstGeom>
            <a:noFill/>
            <a:ln w="9525" cap="flat" cmpd="sng">
              <a:solidFill>
                <a:schemeClr val="dk1"/>
              </a:solidFill>
              <a:prstDash val="solid"/>
              <a:round/>
              <a:headEnd type="none" w="sm" len="sm"/>
              <a:tailEnd type="none" w="sm" len="sm"/>
            </a:ln>
          </p:spPr>
        </p:pic>
        <p:pic>
          <p:nvPicPr>
            <p:cNvPr id="326" name="Google Shape;326;p14" descr="http://www2.pcmag.com/media/images/372233-dsi-asteroid-mining.jpg?thumb=y"/>
            <p:cNvPicPr preferRelativeResize="0"/>
            <p:nvPr/>
          </p:nvPicPr>
          <p:blipFill>
            <a:blip r:embed="rId11">
              <a:alphaModFix/>
            </a:blip>
            <a:srcRect b="3447"/>
            <a:stretch>
              <a:fillRect/>
            </a:stretch>
          </p:blipFill>
          <p:spPr>
            <a:xfrm>
              <a:off x="3276600" y="4724401"/>
              <a:ext cx="3047999" cy="2133599"/>
            </a:xfrm>
            <a:prstGeom prst="rect">
              <a:avLst/>
            </a:prstGeom>
            <a:noFill/>
            <a:ln w="9525" cap="flat" cmpd="sng">
              <a:solidFill>
                <a:schemeClr val="dk1"/>
              </a:solidFill>
              <a:prstDash val="solid"/>
              <a:round/>
              <a:headEnd type="none" w="sm" len="sm"/>
              <a:tailEnd type="none" w="sm" len="sm"/>
            </a:ln>
          </p:spPr>
        </p:pic>
        <p:pic>
          <p:nvPicPr>
            <p:cNvPr id="327" name="Google Shape;327;p14" descr="http://media.airspacemag.com/images/Future_Hypersonic_Flash_SEP09.jpg"/>
            <p:cNvPicPr preferRelativeResize="0"/>
            <p:nvPr/>
          </p:nvPicPr>
          <p:blipFill>
            <a:blip r:embed="rId12">
              <a:alphaModFix/>
            </a:blip>
            <a:stretch>
              <a:fillRect/>
            </a:stretch>
          </p:blipFill>
          <p:spPr>
            <a:xfrm>
              <a:off x="6324600" y="4800600"/>
              <a:ext cx="2819400" cy="2057400"/>
            </a:xfrm>
            <a:prstGeom prst="rect">
              <a:avLst/>
            </a:prstGeom>
            <a:noFill/>
            <a:ln w="9525" cap="flat" cmpd="sng">
              <a:solidFill>
                <a:schemeClr val="dk1"/>
              </a:solidFill>
              <a:prstDash val="solid"/>
              <a:round/>
              <a:headEnd type="none" w="sm" len="sm"/>
              <a:tailEnd type="none" w="sm" len="sm"/>
            </a:ln>
          </p:spPr>
        </p:pic>
      </p:grpSp>
      <p:pic>
        <p:nvPicPr>
          <p:cNvPr id="18" name="תמונה 15" descr="תמונה שמכילה לוגו&#10;&#10;התיאור נוצר באופן אוטומטי">
            <a:extLst>
              <a:ext uri="{FF2B5EF4-FFF2-40B4-BE49-F238E27FC236}">
                <a16:creationId xmlns:a16="http://schemas.microsoft.com/office/drawing/2014/main" id="{F60DB837-7F1B-47B2-9B49-3A03F1C4F2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9" name="תמונה 13" descr="תמונה שמכילה לוגו&#10;&#10;התיאור נוצר באופן אוטומטי">
            <a:extLst>
              <a:ext uri="{FF2B5EF4-FFF2-40B4-BE49-F238E27FC236}">
                <a16:creationId xmlns:a16="http://schemas.microsoft.com/office/drawing/2014/main" id="{882C7A6C-2E97-4FAC-98CC-2EC500932C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p15"/>
          <p:cNvGrpSpPr/>
          <p:nvPr/>
        </p:nvGrpSpPr>
        <p:grpSpPr>
          <a:xfrm>
            <a:off x="1264202" y="297203"/>
            <a:ext cx="15759598" cy="805785"/>
            <a:chOff x="1301234" y="59705"/>
            <a:chExt cx="10506398" cy="537190"/>
          </a:xfrm>
        </p:grpSpPr>
        <p:pic>
          <p:nvPicPr>
            <p:cNvPr id="334" name="Google Shape;334;p15" descr="תמונה שמכילה לוגו&#10;&#10;התיאור נוצר באופן אוטומטי"/>
            <p:cNvPicPr preferRelativeResize="0"/>
            <p:nvPr/>
          </p:nvPicPr>
          <p:blipFill>
            <a:blip r:embed="rId3">
              <a:alphaModFix/>
            </a:blip>
            <a:stretch>
              <a:fillRect/>
            </a:stretch>
          </p:blipFill>
          <p:spPr>
            <a:xfrm>
              <a:off x="1301234" y="104240"/>
              <a:ext cx="1467824" cy="448121"/>
            </a:xfrm>
            <a:prstGeom prst="rect">
              <a:avLst/>
            </a:prstGeom>
            <a:noFill/>
            <a:ln>
              <a:noFill/>
            </a:ln>
          </p:spPr>
        </p:pic>
        <p:pic>
          <p:nvPicPr>
            <p:cNvPr id="335" name="Google Shape;335;p15" descr="תמונה שמכילה טקסט&#10;&#10;התיאור נוצר באופן אוטומטי"/>
            <p:cNvPicPr preferRelativeResize="0"/>
            <p:nvPr/>
          </p:nvPicPr>
          <p:blipFill>
            <a:blip r:embed="rId4">
              <a:alphaModFix/>
            </a:blip>
            <a:stretch>
              <a:fillRect/>
            </a:stretch>
          </p:blipFill>
          <p:spPr>
            <a:xfrm>
              <a:off x="7244046" y="59705"/>
              <a:ext cx="1259617" cy="537190"/>
            </a:xfrm>
            <a:prstGeom prst="rect">
              <a:avLst/>
            </a:prstGeom>
            <a:noFill/>
            <a:ln>
              <a:noFill/>
            </a:ln>
          </p:spPr>
        </p:pic>
        <p:pic>
          <p:nvPicPr>
            <p:cNvPr id="336" name="Google Shape;336;p15" descr="תמונה שמכילה טקסט&#10;&#10;התיאור נוצר באופן אוטומטי"/>
            <p:cNvPicPr preferRelativeResize="0"/>
            <p:nvPr/>
          </p:nvPicPr>
          <p:blipFill>
            <a:blip r:embed="rId5">
              <a:alphaModFix/>
            </a:blip>
            <a:stretch>
              <a:fillRect/>
            </a:stretch>
          </p:blipFill>
          <p:spPr>
            <a:xfrm>
              <a:off x="9801357" y="104240"/>
              <a:ext cx="2006275" cy="448121"/>
            </a:xfrm>
            <a:prstGeom prst="rect">
              <a:avLst/>
            </a:prstGeom>
            <a:noFill/>
            <a:ln>
              <a:noFill/>
            </a:ln>
          </p:spPr>
        </p:pic>
        <p:pic>
          <p:nvPicPr>
            <p:cNvPr id="337" name="Google Shape;337;p15" descr="תמונה שמכילה לוגו&#10;&#10;התיאור נוצר באופן אוטומטי"/>
            <p:cNvPicPr preferRelativeResize="0"/>
            <p:nvPr/>
          </p:nvPicPr>
          <p:blipFill>
            <a:blip r:embed="rId6">
              <a:alphaModFix/>
            </a:blip>
            <a:stretch>
              <a:fillRect/>
            </a:stretch>
          </p:blipFill>
          <p:spPr>
            <a:xfrm>
              <a:off x="4066752" y="104240"/>
              <a:ext cx="1879600" cy="448121"/>
            </a:xfrm>
            <a:prstGeom prst="rect">
              <a:avLst/>
            </a:prstGeom>
            <a:noFill/>
            <a:ln>
              <a:noFill/>
            </a:ln>
          </p:spPr>
        </p:pic>
      </p:grpSp>
      <p:pic>
        <p:nvPicPr>
          <p:cNvPr id="338" name="Google Shape;338;p15"/>
          <p:cNvPicPr preferRelativeResize="0"/>
          <p:nvPr/>
        </p:nvPicPr>
        <p:blipFill>
          <a:blip r:embed="rId7">
            <a:alphaModFix/>
          </a:blip>
          <a:stretch>
            <a:fillRect/>
          </a:stretch>
        </p:blipFill>
        <p:spPr>
          <a:xfrm>
            <a:off x="12444234" y="114300"/>
            <a:ext cx="1043166" cy="685800"/>
          </a:xfrm>
          <a:prstGeom prst="rect">
            <a:avLst/>
          </a:prstGeom>
          <a:noFill/>
          <a:ln>
            <a:noFill/>
          </a:ln>
        </p:spPr>
      </p:pic>
      <p:sp>
        <p:nvSpPr>
          <p:cNvPr id="339" name="Google Shape;339;p15"/>
          <p:cNvSpPr txBox="1"/>
          <p:nvPr/>
        </p:nvSpPr>
        <p:spPr>
          <a:xfrm>
            <a:off x="8572500" y="129570"/>
            <a:ext cx="3776996" cy="738664"/>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x-none" sz="2100" b="1" i="1">
                <a:solidFill>
                  <a:schemeClr val="dk1"/>
                </a:solidFill>
                <a:latin typeface="Calibri"/>
                <a:ea typeface="Calibri"/>
                <a:cs typeface="Calibri"/>
                <a:sym typeface="Calibri"/>
              </a:rPr>
              <a:t>התעשייה האווירית לישראל בע"מ</a:t>
            </a:r>
            <a:endParaRPr/>
          </a:p>
          <a:p>
            <a:pPr marL="0" marR="0" lvl="0" indent="0" algn="l" rtl="0">
              <a:spcBef>
                <a:spcPct val="0"/>
              </a:spcBef>
              <a:spcAft>
                <a:spcPct val="0"/>
              </a:spcAft>
              <a:buNone/>
            </a:pPr>
            <a:r>
              <a:rPr lang="x-none" sz="2100" b="1" i="1">
                <a:solidFill>
                  <a:schemeClr val="dk1"/>
                </a:solidFill>
                <a:latin typeface="Calibri"/>
                <a:ea typeface="Calibri"/>
                <a:cs typeface="Calibri"/>
                <a:sym typeface="Calibri"/>
              </a:rPr>
              <a:t>חטיבת מערכות טילים וחלל</a:t>
            </a:r>
            <a:endParaRPr/>
          </a:p>
        </p:txBody>
      </p:sp>
      <p:cxnSp>
        <p:nvCxnSpPr>
          <p:cNvPr id="340" name="Google Shape;340;p15"/>
          <p:cNvCxnSpPr/>
          <p:nvPr/>
        </p:nvCxnSpPr>
        <p:spPr>
          <a:xfrm>
            <a:off x="0" y="9372600"/>
            <a:ext cx="13716000" cy="0"/>
          </a:xfrm>
          <a:prstGeom prst="straightConnector1">
            <a:avLst/>
          </a:prstGeom>
          <a:noFill/>
          <a:ln w="9525" cap="flat" cmpd="sng">
            <a:solidFill>
              <a:schemeClr val="dk1"/>
            </a:solidFill>
            <a:prstDash val="solid"/>
            <a:round/>
            <a:headEnd type="none" w="sm" len="sm"/>
            <a:tailEnd type="none" w="sm" len="sm"/>
          </a:ln>
        </p:spPr>
      </p:cxnSp>
      <p:cxnSp>
        <p:nvCxnSpPr>
          <p:cNvPr id="341" name="Google Shape;341;p15"/>
          <p:cNvCxnSpPr/>
          <p:nvPr/>
        </p:nvCxnSpPr>
        <p:spPr>
          <a:xfrm>
            <a:off x="0" y="9372600"/>
            <a:ext cx="13716000" cy="0"/>
          </a:xfrm>
          <a:prstGeom prst="straightConnector1">
            <a:avLst/>
          </a:prstGeom>
          <a:noFill/>
          <a:ln w="9525" cap="flat" cmpd="sng">
            <a:solidFill>
              <a:schemeClr val="dk1"/>
            </a:solidFill>
            <a:prstDash val="solid"/>
            <a:round/>
            <a:headEnd type="none" w="sm" len="sm"/>
            <a:tailEnd type="none" w="sm" len="sm"/>
          </a:ln>
        </p:spPr>
      </p:cxnSp>
      <p:pic>
        <p:nvPicPr>
          <p:cNvPr id="342" name="Google Shape;342;p15"/>
          <p:cNvPicPr preferRelativeResize="0"/>
          <p:nvPr/>
        </p:nvPicPr>
        <p:blipFill>
          <a:blip r:embed="rId8">
            <a:alphaModFix/>
          </a:blip>
          <a:srcRect b="15359"/>
          <a:stretch>
            <a:fillRect/>
          </a:stretch>
        </p:blipFill>
        <p:spPr>
          <a:xfrm>
            <a:off x="-7917" y="0"/>
            <a:ext cx="18288000" cy="10287000"/>
          </a:xfrm>
          <a:prstGeom prst="rect">
            <a:avLst/>
          </a:prstGeom>
          <a:noFill/>
          <a:ln>
            <a:noFill/>
          </a:ln>
        </p:spPr>
      </p:pic>
      <p:sp>
        <p:nvSpPr>
          <p:cNvPr id="343" name="Google Shape;343;p15"/>
          <p:cNvSpPr txBox="1"/>
          <p:nvPr/>
        </p:nvSpPr>
        <p:spPr>
          <a:xfrm>
            <a:off x="2273411" y="1854233"/>
            <a:ext cx="13652695" cy="6740266"/>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7200" b="1" dirty="0">
                <a:solidFill>
                  <a:schemeClr val="lt1"/>
                </a:solidFill>
                <a:latin typeface="Arial"/>
                <a:ea typeface="Arial"/>
                <a:cs typeface="Arial"/>
                <a:sym typeface="Arial"/>
              </a:rPr>
              <a:t>מה חשוב לזכור</a:t>
            </a:r>
            <a:r>
              <a:rPr lang="he-IL" sz="7200" b="1" dirty="0">
                <a:solidFill>
                  <a:schemeClr val="lt1"/>
                </a:solidFill>
                <a:latin typeface="Arial"/>
                <a:ea typeface="Arial"/>
                <a:cs typeface="Arial"/>
                <a:sym typeface="Arial"/>
              </a:rPr>
              <a:t>...</a:t>
            </a:r>
            <a:endParaRPr sz="7200" b="1" dirty="0">
              <a:solidFill>
                <a:schemeClr val="lt1"/>
              </a:solidFill>
              <a:latin typeface="Arial"/>
              <a:ea typeface="Arial"/>
              <a:cs typeface="Arial"/>
              <a:sym typeface="Arial"/>
            </a:endParaRPr>
          </a:p>
          <a:p>
            <a:pPr marL="0" marR="0" lvl="0" indent="0" algn="ctr" rtl="0">
              <a:spcBef>
                <a:spcPct val="0"/>
              </a:spcBef>
              <a:spcAft>
                <a:spcPct val="0"/>
              </a:spcAft>
              <a:buNone/>
            </a:pPr>
            <a:endParaRPr sz="7200" b="1" dirty="0">
              <a:solidFill>
                <a:schemeClr val="lt1"/>
              </a:solidFill>
              <a:latin typeface="Arial"/>
              <a:ea typeface="Arial"/>
              <a:cs typeface="Arial"/>
              <a:sym typeface="Arial"/>
            </a:endParaRPr>
          </a:p>
          <a:p>
            <a:pPr marL="0" marR="0" lvl="0" indent="0" algn="ctr" rtl="0">
              <a:spcBef>
                <a:spcPct val="0"/>
              </a:spcBef>
              <a:spcAft>
                <a:spcPct val="0"/>
              </a:spcAft>
              <a:buNone/>
            </a:pPr>
            <a:endParaRPr lang="he-IL" sz="7200" b="1" dirty="0">
              <a:solidFill>
                <a:schemeClr val="lt1"/>
              </a:solidFill>
              <a:latin typeface="Arial"/>
              <a:ea typeface="Arial"/>
              <a:cs typeface="Arial"/>
              <a:sym typeface="Arial"/>
            </a:endParaRPr>
          </a:p>
          <a:p>
            <a:pPr marL="0" marR="0" lvl="0" indent="0" algn="ctr" rtl="0">
              <a:spcBef>
                <a:spcPct val="0"/>
              </a:spcBef>
              <a:spcAft>
                <a:spcPct val="0"/>
              </a:spcAft>
              <a:buNone/>
            </a:pPr>
            <a:endParaRPr lang="he-IL" sz="7200" b="1" dirty="0">
              <a:solidFill>
                <a:schemeClr val="lt1"/>
              </a:solidFill>
              <a:latin typeface="Arial"/>
              <a:ea typeface="Arial"/>
              <a:cs typeface="Arial"/>
              <a:sym typeface="Arial"/>
            </a:endParaRPr>
          </a:p>
          <a:p>
            <a:pPr marL="0" marR="0" lvl="0" indent="0" algn="ctr" rtl="0">
              <a:spcBef>
                <a:spcPct val="0"/>
              </a:spcBef>
              <a:spcAft>
                <a:spcPct val="0"/>
              </a:spcAft>
              <a:buNone/>
            </a:pPr>
            <a:endParaRPr sz="7200" b="1" dirty="0">
              <a:solidFill>
                <a:schemeClr val="lt1"/>
              </a:solidFill>
              <a:latin typeface="Arial"/>
              <a:ea typeface="Arial"/>
              <a:cs typeface="Arial"/>
              <a:sym typeface="Arial"/>
            </a:endParaRPr>
          </a:p>
          <a:p>
            <a:pPr marL="0" marR="0" lvl="0" indent="0" algn="ctr" rtl="0">
              <a:spcBef>
                <a:spcPct val="0"/>
              </a:spcBef>
              <a:spcAft>
                <a:spcPct val="0"/>
              </a:spcAft>
              <a:buNone/>
            </a:pPr>
            <a:r>
              <a:rPr lang="he-IL" sz="7200" b="1" dirty="0">
                <a:solidFill>
                  <a:schemeClr val="accent6"/>
                </a:solidFill>
                <a:sym typeface="Arial"/>
              </a:rPr>
              <a:t>בקיצור, הולך להיות מעניין בעתיד</a:t>
            </a:r>
          </a:p>
        </p:txBody>
      </p:sp>
      <p:grpSp>
        <p:nvGrpSpPr>
          <p:cNvPr id="344" name="Google Shape;344;p15"/>
          <p:cNvGrpSpPr/>
          <p:nvPr/>
        </p:nvGrpSpPr>
        <p:grpSpPr>
          <a:xfrm>
            <a:off x="3108962" y="4411980"/>
            <a:ext cx="13059549" cy="691455"/>
            <a:chOff x="1" y="1417690"/>
            <a:chExt cx="8706365" cy="460970"/>
          </a:xfrm>
        </p:grpSpPr>
        <p:sp>
          <p:nvSpPr>
            <p:cNvPr id="345" name="Google Shape;345;p15"/>
            <p:cNvSpPr txBox="1"/>
            <p:nvPr/>
          </p:nvSpPr>
          <p:spPr>
            <a:xfrm>
              <a:off x="1" y="1447800"/>
              <a:ext cx="8153400" cy="430860"/>
            </a:xfrm>
            <a:prstGeom prst="rect">
              <a:avLst/>
            </a:prstGeom>
            <a:noFill/>
            <a:ln>
              <a:noFill/>
            </a:ln>
          </p:spPr>
          <p:txBody>
            <a:bodyPr spcFirstLastPara="1" wrap="square" lIns="91425" tIns="45700" rIns="91425" bIns="45700" anchor="t" anchorCtr="0">
              <a:spAutoFit/>
            </a:bodyPr>
            <a:lstStyle/>
            <a:p>
              <a:pPr lvl="0" algn="r"/>
              <a:r>
                <a:rPr lang="en-US" sz="3600" b="1" dirty="0">
                  <a:solidFill>
                    <a:schemeClr val="lt1"/>
                  </a:solidFill>
                  <a:latin typeface="Calibri"/>
                  <a:ea typeface="Calibri"/>
                  <a:cs typeface="Calibri"/>
                  <a:sym typeface="Calibri"/>
                </a:rPr>
                <a:t>(1998) </a:t>
              </a:r>
              <a:r>
                <a:rPr lang="x-none" sz="3600" b="1" dirty="0">
                  <a:solidFill>
                    <a:schemeClr val="lt1"/>
                  </a:solidFill>
                  <a:latin typeface="Calibri"/>
                  <a:ea typeface="Calibri"/>
                  <a:cs typeface="Calibri"/>
                  <a:sym typeface="Calibri"/>
                </a:rPr>
                <a:t>הצטרפות</a:t>
              </a:r>
              <a:r>
                <a:rPr lang="he-IL" sz="3600" b="1" dirty="0">
                  <a:solidFill>
                    <a:schemeClr val="lt1"/>
                  </a:solidFill>
                  <a:latin typeface="Calibri"/>
                  <a:ea typeface="Calibri"/>
                  <a:cs typeface="Calibri"/>
                  <a:sym typeface="Calibri"/>
                </a:rPr>
                <a:t> ישראל</a:t>
              </a:r>
              <a:r>
                <a:rPr lang="x-none" sz="3600" b="1" dirty="0">
                  <a:solidFill>
                    <a:schemeClr val="lt1"/>
                  </a:solidFill>
                  <a:latin typeface="Calibri"/>
                  <a:ea typeface="Calibri"/>
                  <a:cs typeface="Calibri"/>
                  <a:sym typeface="Calibri"/>
                </a:rPr>
                <a:t> לחוג מדינות החלל</a:t>
              </a:r>
              <a:r>
                <a:rPr lang="he-IL" sz="3600" b="1" dirty="0">
                  <a:solidFill>
                    <a:schemeClr val="lt1"/>
                  </a:solidFill>
                  <a:latin typeface="Calibri"/>
                  <a:ea typeface="Calibri"/>
                  <a:cs typeface="Calibri"/>
                  <a:sym typeface="Calibri"/>
                </a:rPr>
                <a:t> -</a:t>
              </a:r>
              <a:r>
                <a:rPr lang="x-none" sz="3600" b="1" dirty="0">
                  <a:solidFill>
                    <a:schemeClr val="lt1"/>
                  </a:solidFill>
                  <a:latin typeface="Calibri"/>
                  <a:ea typeface="Calibri"/>
                  <a:cs typeface="Calibri"/>
                  <a:sym typeface="Calibri"/>
                </a:rPr>
                <a:t> שמינית בעולם</a:t>
              </a:r>
              <a:endParaRPr dirty="0"/>
            </a:p>
          </p:txBody>
        </p:sp>
        <p:pic>
          <p:nvPicPr>
            <p:cNvPr id="346" name="Google Shape;346;p15"/>
            <p:cNvPicPr preferRelativeResize="0"/>
            <p:nvPr/>
          </p:nvPicPr>
          <p:blipFill>
            <a:blip r:embed="rId9">
              <a:alphaModFix/>
            </a:blip>
            <a:stretch>
              <a:fillRect/>
            </a:stretch>
          </p:blipFill>
          <p:spPr>
            <a:xfrm>
              <a:off x="8219352" y="1417690"/>
              <a:ext cx="487014" cy="422778"/>
            </a:xfrm>
            <a:prstGeom prst="rect">
              <a:avLst/>
            </a:prstGeom>
            <a:noFill/>
            <a:ln>
              <a:noFill/>
            </a:ln>
            <a:effectLst>
              <a:outerShdw blurRad="292100" dist="139700" dir="2700000" algn="tl" rotWithShape="0">
                <a:srgbClr val="333333">
                  <a:alpha val="64705"/>
                </a:srgbClr>
              </a:outerShdw>
            </a:effectLst>
          </p:spPr>
        </p:pic>
      </p:grpSp>
      <p:grpSp>
        <p:nvGrpSpPr>
          <p:cNvPr id="347" name="Google Shape;347;p15"/>
          <p:cNvGrpSpPr/>
          <p:nvPr/>
        </p:nvGrpSpPr>
        <p:grpSpPr>
          <a:xfrm>
            <a:off x="896884" y="4954675"/>
            <a:ext cx="15359297" cy="841381"/>
            <a:chOff x="-1474717" y="1821614"/>
            <a:chExt cx="10239530" cy="560920"/>
          </a:xfrm>
        </p:grpSpPr>
        <p:sp>
          <p:nvSpPr>
            <p:cNvPr id="348" name="Google Shape;348;p15"/>
            <p:cNvSpPr/>
            <p:nvPr/>
          </p:nvSpPr>
          <p:spPr>
            <a:xfrm>
              <a:off x="-1474717" y="1917409"/>
              <a:ext cx="9628117" cy="430887"/>
            </a:xfrm>
            <a:prstGeom prst="rect">
              <a:avLst/>
            </a:prstGeom>
            <a:noFill/>
            <a:ln>
              <a:noFill/>
            </a:ln>
          </p:spPr>
          <p:txBody>
            <a:bodyPr spcFirstLastPara="1" wrap="square" lIns="91425" tIns="45700" rIns="91425" bIns="45700" anchor="t" anchorCtr="0">
              <a:spAutoFit/>
            </a:bodyPr>
            <a:lstStyle/>
            <a:p>
              <a:pPr marL="0" marR="0" lvl="0" indent="0" algn="r" rtl="0">
                <a:spcBef>
                  <a:spcPct val="0"/>
                </a:spcBef>
                <a:spcAft>
                  <a:spcPct val="0"/>
                </a:spcAft>
                <a:buNone/>
              </a:pPr>
              <a:r>
                <a:rPr lang="he-IL" sz="3600" b="1" dirty="0">
                  <a:solidFill>
                    <a:schemeClr val="lt1"/>
                  </a:solidFill>
                  <a:latin typeface="Calibri"/>
                  <a:ea typeface="Calibri"/>
                  <a:cs typeface="Calibri"/>
                  <a:sym typeface="Calibri"/>
                </a:rPr>
                <a:t>הלוויינים, המשגרים ותחנות הקרקע נבנים ע''י ובמתקני התעשייה האווירית</a:t>
              </a:r>
              <a:endParaRPr sz="3600" b="1" dirty="0">
                <a:solidFill>
                  <a:schemeClr val="lt1"/>
                </a:solidFill>
                <a:latin typeface="Calibri"/>
                <a:ea typeface="Calibri"/>
                <a:cs typeface="Calibri"/>
                <a:sym typeface="Calibri"/>
              </a:endParaRPr>
            </a:p>
          </p:txBody>
        </p:sp>
        <p:pic>
          <p:nvPicPr>
            <p:cNvPr id="349" name="Google Shape;349;p15"/>
            <p:cNvPicPr preferRelativeResize="0"/>
            <p:nvPr/>
          </p:nvPicPr>
          <p:blipFill>
            <a:blip r:embed="rId10">
              <a:alphaModFix/>
            </a:blip>
            <a:stretch>
              <a:fillRect/>
            </a:stretch>
          </p:blipFill>
          <p:spPr>
            <a:xfrm rot="8759448">
              <a:off x="8245836" y="1917019"/>
              <a:ext cx="454328" cy="370111"/>
            </a:xfrm>
            <a:prstGeom prst="rect">
              <a:avLst/>
            </a:prstGeom>
            <a:noFill/>
            <a:ln>
              <a:noFill/>
            </a:ln>
          </p:spPr>
        </p:pic>
      </p:grpSp>
      <p:grpSp>
        <p:nvGrpSpPr>
          <p:cNvPr id="350" name="Google Shape;350;p15"/>
          <p:cNvGrpSpPr/>
          <p:nvPr/>
        </p:nvGrpSpPr>
        <p:grpSpPr>
          <a:xfrm>
            <a:off x="3104619" y="5697317"/>
            <a:ext cx="13081549" cy="748072"/>
            <a:chOff x="-193441" y="2954285"/>
            <a:chExt cx="8721032" cy="498714"/>
          </a:xfrm>
        </p:grpSpPr>
        <p:sp>
          <p:nvSpPr>
            <p:cNvPr id="351" name="Google Shape;351;p15"/>
            <p:cNvSpPr/>
            <p:nvPr/>
          </p:nvSpPr>
          <p:spPr>
            <a:xfrm>
              <a:off x="-193441" y="2990900"/>
              <a:ext cx="8143755" cy="430887"/>
            </a:xfrm>
            <a:prstGeom prst="rect">
              <a:avLst/>
            </a:prstGeom>
            <a:noFill/>
            <a:ln>
              <a:noFill/>
            </a:ln>
          </p:spPr>
          <p:txBody>
            <a:bodyPr spcFirstLastPara="1" wrap="square" lIns="91425" tIns="45700" rIns="91425" bIns="45700" anchor="t" anchorCtr="0">
              <a:spAutoFit/>
            </a:bodyPr>
            <a:lstStyle/>
            <a:p>
              <a:pPr lvl="2" algn="r"/>
              <a:r>
                <a:rPr lang="he-IL" sz="3600" b="1" dirty="0">
                  <a:solidFill>
                    <a:schemeClr val="lt1"/>
                  </a:solidFill>
                  <a:latin typeface="Calibri"/>
                  <a:ea typeface="Calibri"/>
                  <a:cs typeface="Calibri"/>
                  <a:sym typeface="Calibri"/>
                </a:rPr>
                <a:t>יודעים לבנות סוגים שונים של לוויינים המרחפים במסלולים שונים</a:t>
              </a:r>
              <a:endParaRPr lang="he-IL" dirty="0"/>
            </a:p>
          </p:txBody>
        </p:sp>
        <p:pic>
          <p:nvPicPr>
            <p:cNvPr id="352" name="Google Shape;352;p15"/>
            <p:cNvPicPr preferRelativeResize="0"/>
            <p:nvPr/>
          </p:nvPicPr>
          <p:blipFill>
            <a:blip r:embed="rId11">
              <a:alphaModFix/>
            </a:blip>
            <a:stretch>
              <a:fillRect/>
            </a:stretch>
          </p:blipFill>
          <p:spPr>
            <a:xfrm rot="4423569">
              <a:off x="8019348" y="2944755"/>
              <a:ext cx="498714" cy="517773"/>
            </a:xfrm>
            <a:prstGeom prst="rect">
              <a:avLst/>
            </a:prstGeom>
            <a:noFill/>
            <a:ln>
              <a:noFill/>
            </a:ln>
          </p:spPr>
        </p:pic>
      </p:grpSp>
      <p:grpSp>
        <p:nvGrpSpPr>
          <p:cNvPr id="353" name="Google Shape;353;p15"/>
          <p:cNvGrpSpPr/>
          <p:nvPr/>
        </p:nvGrpSpPr>
        <p:grpSpPr>
          <a:xfrm>
            <a:off x="3108962" y="3857986"/>
            <a:ext cx="12944414" cy="646331"/>
            <a:chOff x="1" y="4370308"/>
            <a:chExt cx="8629609" cy="430887"/>
          </a:xfrm>
        </p:grpSpPr>
        <p:pic>
          <p:nvPicPr>
            <p:cNvPr id="354" name="Google Shape;354;p15"/>
            <p:cNvPicPr preferRelativeResize="0"/>
            <p:nvPr/>
          </p:nvPicPr>
          <p:blipFill>
            <a:blip r:embed="rId12">
              <a:alphaModFix/>
            </a:blip>
            <a:stretch>
              <a:fillRect/>
            </a:stretch>
          </p:blipFill>
          <p:spPr>
            <a:xfrm>
              <a:off x="8383825" y="4419600"/>
              <a:ext cx="245785" cy="271432"/>
            </a:xfrm>
            <a:prstGeom prst="rect">
              <a:avLst/>
            </a:prstGeom>
            <a:noFill/>
            <a:ln>
              <a:noFill/>
            </a:ln>
          </p:spPr>
        </p:pic>
        <p:sp>
          <p:nvSpPr>
            <p:cNvPr id="355" name="Google Shape;355;p15"/>
            <p:cNvSpPr/>
            <p:nvPr/>
          </p:nvSpPr>
          <p:spPr>
            <a:xfrm>
              <a:off x="1" y="4370308"/>
              <a:ext cx="8179245" cy="430887"/>
            </a:xfrm>
            <a:prstGeom prst="rect">
              <a:avLst/>
            </a:prstGeom>
            <a:noFill/>
            <a:ln>
              <a:noFill/>
            </a:ln>
          </p:spPr>
          <p:txBody>
            <a:bodyPr spcFirstLastPara="1" wrap="square" lIns="91425" tIns="45700" rIns="91425" bIns="45700" anchor="t" anchorCtr="0">
              <a:spAutoFit/>
            </a:bodyPr>
            <a:lstStyle/>
            <a:p>
              <a:pPr marL="0" marR="0" lvl="0" indent="0" algn="r" rtl="0">
                <a:spcBef>
                  <a:spcPct val="0"/>
                </a:spcBef>
                <a:spcAft>
                  <a:spcPct val="0"/>
                </a:spcAft>
                <a:buNone/>
              </a:pPr>
              <a:r>
                <a:rPr lang="he-IL" sz="3600" b="1" dirty="0">
                  <a:solidFill>
                    <a:schemeClr val="lt1"/>
                  </a:solidFill>
                  <a:latin typeface="Calibri"/>
                  <a:ea typeface="Calibri"/>
                  <a:cs typeface="Calibri"/>
                  <a:sym typeface="Calibri"/>
                </a:rPr>
                <a:t>בחלל יש כח משיכה - </a:t>
              </a:r>
              <a:r>
                <a:rPr lang="x-none" sz="3600" b="1" dirty="0">
                  <a:solidFill>
                    <a:schemeClr val="lt1"/>
                  </a:solidFill>
                  <a:latin typeface="Calibri"/>
                  <a:ea typeface="Calibri"/>
                  <a:cs typeface="Calibri"/>
                  <a:sym typeface="Calibri"/>
                </a:rPr>
                <a:t>הוא מתאזן מול הכח הסיבובי</a:t>
              </a:r>
              <a:endParaRPr dirty="0"/>
            </a:p>
          </p:txBody>
        </p:sp>
      </p:grpSp>
      <p:sp>
        <p:nvSpPr>
          <p:cNvPr id="356" name="Google Shape;356;p15"/>
          <p:cNvSpPr txBox="1"/>
          <p:nvPr/>
        </p:nvSpPr>
        <p:spPr>
          <a:xfrm>
            <a:off x="11730778" y="9544051"/>
            <a:ext cx="1691489" cy="507831"/>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x-none" sz="2700">
                <a:solidFill>
                  <a:schemeClr val="dk1"/>
                </a:solidFill>
                <a:latin typeface="Calibri"/>
                <a:ea typeface="Calibri"/>
                <a:cs typeface="Calibri"/>
                <a:sym typeface="Calibri"/>
              </a:rPr>
              <a:t>סגות - יהוד</a:t>
            </a:r>
            <a:endParaRPr/>
          </a:p>
        </p:txBody>
      </p:sp>
      <p:pic>
        <p:nvPicPr>
          <p:cNvPr id="31" name="תמונה 15" descr="תמונה שמכילה לוגו&#10;&#10;התיאור נוצר באופן אוטומטי">
            <a:extLst>
              <a:ext uri="{FF2B5EF4-FFF2-40B4-BE49-F238E27FC236}">
                <a16:creationId xmlns:a16="http://schemas.microsoft.com/office/drawing/2014/main" id="{F050F72F-8EFB-4B90-914F-1AE5A12078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32" name="תמונה 13" descr="תמונה שמכילה לוגו&#10;&#10;התיאור נוצר באופן אוטומטי">
            <a:extLst>
              <a:ext uri="{FF2B5EF4-FFF2-40B4-BE49-F238E27FC236}">
                <a16:creationId xmlns:a16="http://schemas.microsoft.com/office/drawing/2014/main" id="{ECBEE62D-1DA4-40D1-A2B0-B0643DE6CE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16"/>
          <p:cNvPicPr preferRelativeResize="0"/>
          <p:nvPr/>
        </p:nvPicPr>
        <p:blipFill>
          <a:blip r:embed="rId3">
            <a:alphaModFix/>
          </a:blip>
          <a:srcRect b="15359"/>
          <a:stretch>
            <a:fillRect/>
          </a:stretch>
        </p:blipFill>
        <p:spPr>
          <a:xfrm>
            <a:off x="-7917" y="0"/>
            <a:ext cx="18288000" cy="10287000"/>
          </a:xfrm>
          <a:prstGeom prst="rect">
            <a:avLst/>
          </a:prstGeom>
          <a:noFill/>
          <a:ln>
            <a:noFill/>
          </a:ln>
        </p:spPr>
      </p:pic>
      <p:sp>
        <p:nvSpPr>
          <p:cNvPr id="373" name="Google Shape;373;p16"/>
          <p:cNvSpPr txBox="1"/>
          <p:nvPr/>
        </p:nvSpPr>
        <p:spPr>
          <a:xfrm>
            <a:off x="-1589315" y="2649476"/>
            <a:ext cx="17830798"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5400"/>
              <a:buFont typeface="Arial"/>
              <a:buNone/>
            </a:pPr>
            <a:r>
              <a:rPr lang="x-none" sz="5400" b="1" dirty="0">
                <a:solidFill>
                  <a:schemeClr val="lt1"/>
                </a:solidFill>
                <a:latin typeface="Arial"/>
                <a:ea typeface="Arial"/>
                <a:cs typeface="Arial"/>
                <a:sym typeface="Arial"/>
              </a:rPr>
              <a:t>צפו בשיגור הלוויין "או</a:t>
            </a:r>
            <a:r>
              <a:rPr lang="he-IL" sz="5400" b="1" dirty="0">
                <a:solidFill>
                  <a:schemeClr val="lt1"/>
                </a:solidFill>
              </a:rPr>
              <a:t>פק</a:t>
            </a:r>
            <a:r>
              <a:rPr lang="x-none" sz="5400" b="1" dirty="0">
                <a:solidFill>
                  <a:schemeClr val="lt1"/>
                </a:solidFill>
                <a:latin typeface="Arial"/>
                <a:ea typeface="Arial"/>
                <a:cs typeface="Arial"/>
                <a:sym typeface="Arial"/>
              </a:rPr>
              <a:t>"</a:t>
            </a:r>
            <a:r>
              <a:rPr lang="he-IL" sz="5400" b="1" dirty="0">
                <a:solidFill>
                  <a:schemeClr val="lt1"/>
                </a:solidFill>
                <a:latin typeface="Arial"/>
                <a:ea typeface="Arial"/>
                <a:cs typeface="Arial"/>
                <a:sym typeface="Arial"/>
              </a:rPr>
              <a:t> </a:t>
            </a:r>
            <a:r>
              <a:rPr lang="x-none" sz="5400" b="1" dirty="0">
                <a:solidFill>
                  <a:schemeClr val="lt1"/>
                </a:solidFill>
                <a:latin typeface="Arial"/>
                <a:ea typeface="Arial"/>
                <a:cs typeface="Arial"/>
                <a:sym typeface="Arial"/>
              </a:rPr>
              <a:t>מבית התעשייה האווירית </a:t>
            </a:r>
            <a:endParaRPr sz="5400" b="1" dirty="0">
              <a:solidFill>
                <a:schemeClr val="lt1"/>
              </a:solidFill>
              <a:latin typeface="Arial"/>
              <a:ea typeface="Arial"/>
              <a:cs typeface="Arial"/>
              <a:sym typeface="Arial"/>
            </a:endParaRPr>
          </a:p>
        </p:txBody>
      </p:sp>
      <p:sp>
        <p:nvSpPr>
          <p:cNvPr id="374" name="Google Shape;374;p16"/>
          <p:cNvSpPr/>
          <p:nvPr/>
        </p:nvSpPr>
        <p:spPr>
          <a:xfrm>
            <a:off x="8363633" y="5905500"/>
            <a:ext cx="1544899" cy="1391772"/>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E36C09"/>
          </a:solidFill>
          <a:ln w="254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dk1"/>
              </a:solidFill>
              <a:latin typeface="Calibri"/>
              <a:ea typeface="Calibri"/>
              <a:cs typeface="Calibri"/>
              <a:sym typeface="Calibri"/>
            </a:endParaRPr>
          </a:p>
        </p:txBody>
      </p:sp>
      <p:pic>
        <p:nvPicPr>
          <p:cNvPr id="10" name="תמונה 15" descr="תמונה שמכילה לוגו&#10;&#10;התיאור נוצר באופן אוטומטי">
            <a:extLst>
              <a:ext uri="{FF2B5EF4-FFF2-40B4-BE49-F238E27FC236}">
                <a16:creationId xmlns:a16="http://schemas.microsoft.com/office/drawing/2014/main" id="{F093F2B9-2C4E-4435-BB49-BE48C4941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1" name="תמונה 13" descr="תמונה שמכילה לוגו&#10;&#10;התיאור נוצר באופן אוטומטי">
            <a:extLst>
              <a:ext uri="{FF2B5EF4-FFF2-40B4-BE49-F238E27FC236}">
                <a16:creationId xmlns:a16="http://schemas.microsoft.com/office/drawing/2014/main" id="{098078A1-DEB2-4B31-BC6F-E8F6181E21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4" descr="The First Space Tourist Is a Billionaire Who Will Orbit the Moon"/>
          <p:cNvPicPr preferRelativeResize="0"/>
          <p:nvPr/>
        </p:nvPicPr>
        <p:blipFill>
          <a:blip r:embed="rId3">
            <a:alphaModFix/>
          </a:blip>
          <a:srcRect l="36535"/>
          <a:stretch>
            <a:fillRect/>
          </a:stretch>
        </p:blipFill>
        <p:spPr>
          <a:xfrm>
            <a:off x="-111704" y="0"/>
            <a:ext cx="18369917" cy="10287000"/>
          </a:xfrm>
          <a:prstGeom prst="rect">
            <a:avLst/>
          </a:prstGeom>
          <a:noFill/>
          <a:ln>
            <a:noFill/>
          </a:ln>
        </p:spPr>
      </p:pic>
      <p:sp>
        <p:nvSpPr>
          <p:cNvPr id="140" name="Google Shape;140;p4"/>
          <p:cNvSpPr txBox="1">
            <a:spLocks noGrp="1"/>
          </p:cNvSpPr>
          <p:nvPr>
            <p:ph type="body" idx="1"/>
          </p:nvPr>
        </p:nvSpPr>
        <p:spPr>
          <a:xfrm>
            <a:off x="765177" y="2231622"/>
            <a:ext cx="16773523" cy="7195169"/>
          </a:xfrm>
          <a:prstGeom prst="rect">
            <a:avLst/>
          </a:prstGeom>
          <a:noFill/>
          <a:ln>
            <a:noFill/>
          </a:ln>
        </p:spPr>
        <p:txBody>
          <a:bodyPr spcFirstLastPara="1" wrap="square" lIns="0" tIns="45025" rIns="90125" bIns="45025" anchor="t" anchorCtr="0">
            <a:normAutofit/>
          </a:bodyPr>
          <a:lstStyle/>
          <a:p>
            <a:pPr marL="342900" lvl="0" indent="-342900" algn="r" rtl="1">
              <a:spcBef>
                <a:spcPct val="0"/>
              </a:spcBef>
              <a:spcAft>
                <a:spcPct val="0"/>
              </a:spcAft>
              <a:buClr>
                <a:schemeClr val="lt1"/>
              </a:buClr>
              <a:buSzPts val="3200"/>
              <a:buChar char="•"/>
            </a:pPr>
            <a:r>
              <a:rPr lang="x-none" b="1" dirty="0">
                <a:solidFill>
                  <a:schemeClr val="lt1"/>
                </a:solidFill>
              </a:rPr>
              <a:t>מה יש </a:t>
            </a:r>
            <a:r>
              <a:rPr lang="he-IL" b="1" dirty="0">
                <a:solidFill>
                  <a:schemeClr val="lt1"/>
                </a:solidFill>
              </a:rPr>
              <a:t>(</a:t>
            </a:r>
            <a:r>
              <a:rPr lang="x-none" b="1" dirty="0">
                <a:solidFill>
                  <a:schemeClr val="lt1"/>
                </a:solidFill>
              </a:rPr>
              <a:t>או אין</a:t>
            </a:r>
            <a:r>
              <a:rPr lang="he-IL" b="1" dirty="0">
                <a:solidFill>
                  <a:schemeClr val="lt1"/>
                </a:solidFill>
              </a:rPr>
              <a:t>)</a:t>
            </a:r>
            <a:r>
              <a:rPr lang="x-none" b="1" dirty="0">
                <a:solidFill>
                  <a:schemeClr val="lt1"/>
                </a:solidFill>
              </a:rPr>
              <a:t> בחלל?</a:t>
            </a:r>
            <a:endParaRPr dirty="0"/>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a:p>
            <a:pPr marL="342900" lvl="0" indent="-139700" algn="r" rtl="1">
              <a:spcBef>
                <a:spcPts val="640"/>
              </a:spcBef>
              <a:spcAft>
                <a:spcPct val="0"/>
              </a:spcAft>
              <a:buClr>
                <a:schemeClr val="dk1"/>
              </a:buClr>
              <a:buSzPts val="3200"/>
              <a:buNone/>
            </a:pPr>
            <a:endParaRPr dirty="0">
              <a:solidFill>
                <a:schemeClr val="lt1"/>
              </a:solidFill>
            </a:endParaRPr>
          </a:p>
        </p:txBody>
      </p:sp>
      <p:sp>
        <p:nvSpPr>
          <p:cNvPr id="150" name="Google Shape;150;p4"/>
          <p:cNvSpPr txBox="1"/>
          <p:nvPr/>
        </p:nvSpPr>
        <p:spPr>
          <a:xfrm>
            <a:off x="13261443" y="8018905"/>
            <a:ext cx="2896125" cy="646331"/>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x-none" sz="3600" b="1" i="0" u="none" strike="noStrike" cap="none" dirty="0">
                <a:solidFill>
                  <a:schemeClr val="dk1"/>
                </a:solidFill>
                <a:latin typeface="Calibri"/>
                <a:ea typeface="Calibri"/>
                <a:cs typeface="Calibri"/>
                <a:sym typeface="Calibri"/>
              </a:rPr>
              <a:t>איפוס כבידה</a:t>
            </a:r>
            <a:endParaRPr sz="3600" b="1" dirty="0">
              <a:solidFill>
                <a:schemeClr val="dk1"/>
              </a:solidFill>
              <a:latin typeface="Calibri"/>
              <a:ea typeface="Calibri"/>
              <a:cs typeface="Calibri"/>
              <a:sym typeface="Calibri"/>
            </a:endParaRPr>
          </a:p>
        </p:txBody>
      </p:sp>
      <p:sp>
        <p:nvSpPr>
          <p:cNvPr id="151" name="Google Shape;151;p4"/>
          <p:cNvSpPr txBox="1"/>
          <p:nvPr/>
        </p:nvSpPr>
        <p:spPr>
          <a:xfrm>
            <a:off x="9613235" y="8018903"/>
            <a:ext cx="2896125" cy="646331"/>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3600" b="1" dirty="0">
                <a:solidFill>
                  <a:schemeClr val="dk1"/>
                </a:solidFill>
                <a:latin typeface="Calibri"/>
                <a:ea typeface="Calibri"/>
                <a:cs typeface="Calibri"/>
                <a:sym typeface="Calibri"/>
              </a:rPr>
              <a:t>קרינה</a:t>
            </a:r>
            <a:endParaRPr sz="3600" b="1" dirty="0">
              <a:solidFill>
                <a:schemeClr val="dk1"/>
              </a:solidFill>
              <a:latin typeface="Calibri"/>
              <a:ea typeface="Calibri"/>
              <a:cs typeface="Calibri"/>
              <a:sym typeface="Calibri"/>
            </a:endParaRPr>
          </a:p>
        </p:txBody>
      </p:sp>
      <p:sp>
        <p:nvSpPr>
          <p:cNvPr id="152" name="Google Shape;152;p4"/>
          <p:cNvSpPr txBox="1"/>
          <p:nvPr/>
        </p:nvSpPr>
        <p:spPr>
          <a:xfrm>
            <a:off x="5778642" y="8031934"/>
            <a:ext cx="2896125" cy="646331"/>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3600" b="1" dirty="0">
                <a:solidFill>
                  <a:schemeClr val="dk1"/>
                </a:solidFill>
                <a:latin typeface="Calibri"/>
                <a:ea typeface="Calibri"/>
                <a:cs typeface="Calibri"/>
                <a:sym typeface="Calibri"/>
              </a:rPr>
              <a:t>וואקום</a:t>
            </a:r>
            <a:endParaRPr sz="3600" b="1" dirty="0">
              <a:solidFill>
                <a:schemeClr val="dk1"/>
              </a:solidFill>
              <a:latin typeface="Calibri"/>
              <a:ea typeface="Calibri"/>
              <a:cs typeface="Calibri"/>
              <a:sym typeface="Calibri"/>
            </a:endParaRPr>
          </a:p>
        </p:txBody>
      </p:sp>
      <p:sp>
        <p:nvSpPr>
          <p:cNvPr id="153" name="Google Shape;153;p4"/>
          <p:cNvSpPr txBox="1"/>
          <p:nvPr/>
        </p:nvSpPr>
        <p:spPr>
          <a:xfrm>
            <a:off x="1944050" y="8018902"/>
            <a:ext cx="2896125" cy="646331"/>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x-none" sz="3600" b="1">
                <a:solidFill>
                  <a:schemeClr val="dk1"/>
                </a:solidFill>
                <a:latin typeface="Calibri"/>
                <a:ea typeface="Calibri"/>
                <a:cs typeface="Calibri"/>
                <a:sym typeface="Calibri"/>
              </a:rPr>
              <a:t>טמפרטורה</a:t>
            </a:r>
            <a:endParaRPr sz="3600" b="1">
              <a:solidFill>
                <a:schemeClr val="dk1"/>
              </a:solidFill>
              <a:latin typeface="Calibri"/>
              <a:ea typeface="Calibri"/>
              <a:cs typeface="Calibri"/>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2590" y="5493717"/>
            <a:ext cx="1953913" cy="24411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1847" y="5663298"/>
            <a:ext cx="2238645" cy="223864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1159" y="5493717"/>
            <a:ext cx="1651089" cy="240822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153862">
            <a:off x="13264231" y="5173106"/>
            <a:ext cx="2446865" cy="3248634"/>
          </a:xfrm>
          <a:prstGeom prst="rect">
            <a:avLst/>
          </a:prstGeom>
        </p:spPr>
      </p:pic>
      <p:pic>
        <p:nvPicPr>
          <p:cNvPr id="17" name="תמונה 15" descr="תמונה שמכילה לוגו&#10;&#10;התיאור נוצר באופן אוטומטי">
            <a:extLst>
              <a:ext uri="{FF2B5EF4-FFF2-40B4-BE49-F238E27FC236}">
                <a16:creationId xmlns:a16="http://schemas.microsoft.com/office/drawing/2014/main" id="{C6372230-2130-4DA7-A122-B44505A459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8" name="תמונה 13" descr="תמונה שמכילה לוגו&#10;&#10;התיאור נוצר באופן אוטומטי">
            <a:extLst>
              <a:ext uri="{FF2B5EF4-FFF2-40B4-BE49-F238E27FC236}">
                <a16:creationId xmlns:a16="http://schemas.microsoft.com/office/drawing/2014/main" id="{F162315D-A942-4342-BF15-4033EBDD5C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nodeType="with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 calcmode="lin" valueType="num">
                                      <p:cBhvr additive="base">
                                        <p:cTn id="7" dur="10"/>
                                        <p:tgtEl>
                                          <p:spTgt spid="14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5" descr="The First Space Tourist Is a Billionaire Who Will Orbit the Moon"/>
          <p:cNvPicPr preferRelativeResize="0"/>
          <p:nvPr/>
        </p:nvPicPr>
        <p:blipFill>
          <a:blip r:embed="rId3">
            <a:alphaModFix/>
          </a:blip>
          <a:srcRect l="36535"/>
          <a:stretch>
            <a:fillRect/>
          </a:stretch>
        </p:blipFill>
        <p:spPr>
          <a:xfrm>
            <a:off x="-111704" y="0"/>
            <a:ext cx="18369917" cy="10287000"/>
          </a:xfrm>
          <a:prstGeom prst="rect">
            <a:avLst/>
          </a:prstGeom>
          <a:noFill/>
          <a:ln>
            <a:noFill/>
          </a:ln>
        </p:spPr>
      </p:pic>
      <p:sp>
        <p:nvSpPr>
          <p:cNvPr id="159" name="Google Shape;159;p5"/>
          <p:cNvSpPr txBox="1">
            <a:spLocks noGrp="1"/>
          </p:cNvSpPr>
          <p:nvPr>
            <p:ph type="body" idx="1"/>
          </p:nvPr>
        </p:nvSpPr>
        <p:spPr>
          <a:xfrm>
            <a:off x="765177" y="2255068"/>
            <a:ext cx="16773523" cy="7195169"/>
          </a:xfrm>
          <a:prstGeom prst="rect">
            <a:avLst/>
          </a:prstGeom>
          <a:noFill/>
          <a:ln>
            <a:noFill/>
          </a:ln>
        </p:spPr>
        <p:txBody>
          <a:bodyPr spcFirstLastPara="1" wrap="square" lIns="0" tIns="45025" rIns="90125" bIns="45025" anchor="t" anchorCtr="0">
            <a:normAutofit/>
          </a:bodyPr>
          <a:lstStyle/>
          <a:p>
            <a:pPr marL="342900" lvl="0" indent="-342900" algn="r" rtl="1">
              <a:spcBef>
                <a:spcPct val="0"/>
              </a:spcBef>
              <a:spcAft>
                <a:spcPct val="0"/>
              </a:spcAft>
              <a:buClr>
                <a:schemeClr val="lt1"/>
              </a:buClr>
              <a:buSzPts val="3200"/>
              <a:buChar char="•"/>
            </a:pPr>
            <a:r>
              <a:rPr lang="x-none" dirty="0">
                <a:solidFill>
                  <a:schemeClr val="lt1"/>
                </a:solidFill>
              </a:rPr>
              <a:t>מה יש </a:t>
            </a:r>
            <a:r>
              <a:rPr lang="he-IL" dirty="0">
                <a:solidFill>
                  <a:schemeClr val="lt1"/>
                </a:solidFill>
              </a:rPr>
              <a:t>(</a:t>
            </a:r>
            <a:r>
              <a:rPr lang="x-none" dirty="0">
                <a:solidFill>
                  <a:schemeClr val="lt1"/>
                </a:solidFill>
              </a:rPr>
              <a:t>או אין</a:t>
            </a:r>
            <a:r>
              <a:rPr lang="he-IL" dirty="0">
                <a:solidFill>
                  <a:schemeClr val="lt1"/>
                </a:solidFill>
              </a:rPr>
              <a:t>) </a:t>
            </a:r>
            <a:r>
              <a:rPr lang="x-none" dirty="0">
                <a:solidFill>
                  <a:schemeClr val="lt1"/>
                </a:solidFill>
              </a:rPr>
              <a:t>בחלל?</a:t>
            </a:r>
            <a:endParaRPr dirty="0"/>
          </a:p>
          <a:p>
            <a:pPr marL="342900" lvl="0" indent="-342900" algn="r" rtl="1">
              <a:spcBef>
                <a:spcPts val="640"/>
              </a:spcBef>
              <a:spcAft>
                <a:spcPct val="0"/>
              </a:spcAft>
              <a:buClr>
                <a:schemeClr val="lt1"/>
              </a:buClr>
              <a:buSzPts val="3200"/>
              <a:buChar char="•"/>
            </a:pPr>
            <a:r>
              <a:rPr lang="x-none" b="1" dirty="0">
                <a:solidFill>
                  <a:schemeClr val="lt1"/>
                </a:solidFill>
              </a:rPr>
              <a:t>אז איפה זה החלל הזה בכלל?</a:t>
            </a:r>
            <a:endParaRPr dirty="0"/>
          </a:p>
          <a:p>
            <a:pPr marL="342900" lvl="0" indent="-139700" algn="r" rtl="1">
              <a:spcBef>
                <a:spcPts val="640"/>
              </a:spcBef>
              <a:spcAft>
                <a:spcPct val="0"/>
              </a:spcAft>
              <a:buClr>
                <a:schemeClr val="dk1"/>
              </a:buClr>
              <a:buSzPts val="3200"/>
              <a:buNone/>
            </a:pPr>
            <a:endParaRPr dirty="0">
              <a:solidFill>
                <a:schemeClr val="lt1"/>
              </a:solidFill>
            </a:endParaRPr>
          </a:p>
        </p:txBody>
      </p:sp>
      <p:sp>
        <p:nvSpPr>
          <p:cNvPr id="160" name="Google Shape;160;p5"/>
          <p:cNvSpPr/>
          <p:nvPr/>
        </p:nvSpPr>
        <p:spPr>
          <a:xfrm rot="456482">
            <a:off x="-40590620" y="2574133"/>
            <a:ext cx="80999998" cy="54000003"/>
          </a:xfrm>
          <a:prstGeom prst="ellipse">
            <a:avLst/>
          </a:prstGeom>
          <a:noFill/>
          <a:ln w="76200" cap="flat" cmpd="sng">
            <a:solidFill>
              <a:schemeClr val="l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endParaRPr sz="3600">
              <a:solidFill>
                <a:schemeClr val="lt1"/>
              </a:solidFill>
              <a:latin typeface="Calibri"/>
              <a:ea typeface="Calibri"/>
              <a:cs typeface="Calibri"/>
              <a:sym typeface="Calibri"/>
            </a:endParaRPr>
          </a:p>
        </p:txBody>
      </p:sp>
      <p:cxnSp>
        <p:nvCxnSpPr>
          <p:cNvPr id="161" name="Google Shape;161;p5"/>
          <p:cNvCxnSpPr/>
          <p:nvPr/>
        </p:nvCxnSpPr>
        <p:spPr>
          <a:xfrm flipH="1">
            <a:off x="7981094" y="3821567"/>
            <a:ext cx="457200" cy="1866900"/>
          </a:xfrm>
          <a:prstGeom prst="straightConnector1">
            <a:avLst/>
          </a:prstGeom>
          <a:noFill/>
          <a:ln w="57150" cap="flat" cmpd="sng">
            <a:solidFill>
              <a:schemeClr val="lt1"/>
            </a:solidFill>
            <a:prstDash val="solid"/>
            <a:round/>
            <a:headEnd type="triangle" w="med" len="med"/>
            <a:tailEnd type="triangle" w="med" len="med"/>
          </a:ln>
        </p:spPr>
      </p:cxnSp>
      <p:sp>
        <p:nvSpPr>
          <p:cNvPr id="162" name="Google Shape;162;p5"/>
          <p:cNvSpPr txBox="1"/>
          <p:nvPr/>
        </p:nvSpPr>
        <p:spPr>
          <a:xfrm rot="790829">
            <a:off x="7422678" y="2975652"/>
            <a:ext cx="2108911" cy="738664"/>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x-none" sz="4200" b="1">
                <a:solidFill>
                  <a:schemeClr val="lt1"/>
                </a:solidFill>
                <a:latin typeface="Calibri"/>
                <a:ea typeface="Calibri"/>
                <a:cs typeface="Calibri"/>
                <a:sym typeface="Calibri"/>
              </a:rPr>
              <a:t>100  Km</a:t>
            </a:r>
            <a:endParaRPr sz="4200" b="1">
              <a:solidFill>
                <a:schemeClr val="lt1"/>
              </a:solidFill>
              <a:latin typeface="Calibri"/>
              <a:ea typeface="Calibri"/>
              <a:cs typeface="Calibri"/>
              <a:sym typeface="Calibri"/>
            </a:endParaRPr>
          </a:p>
        </p:txBody>
      </p:sp>
      <p:pic>
        <p:nvPicPr>
          <p:cNvPr id="12" name="תמונה 15" descr="תמונה שמכילה לוגו&#10;&#10;התיאור נוצר באופן אוטומטי">
            <a:extLst>
              <a:ext uri="{FF2B5EF4-FFF2-40B4-BE49-F238E27FC236}">
                <a16:creationId xmlns:a16="http://schemas.microsoft.com/office/drawing/2014/main" id="{B523C3C0-DFD6-4244-919B-021EFC462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3" name="תמונה 13" descr="תמונה שמכילה לוגו&#10;&#10;התיאור נוצר באופן אוטומטי">
            <a:extLst>
              <a:ext uri="{FF2B5EF4-FFF2-40B4-BE49-F238E27FC236}">
                <a16:creationId xmlns:a16="http://schemas.microsoft.com/office/drawing/2014/main" id="{E811351B-32DE-4E97-BCFB-E4A913882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500"/>
                                        <p:tgtEl>
                                          <p:spTgt spid="160"/>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6" descr="The First Space Tourist Is a Billionaire Who Will Orbit the Moon"/>
          <p:cNvPicPr preferRelativeResize="0"/>
          <p:nvPr/>
        </p:nvPicPr>
        <p:blipFill>
          <a:blip r:embed="rId3">
            <a:alphaModFix/>
          </a:blip>
          <a:srcRect l="36535"/>
          <a:stretch>
            <a:fillRect/>
          </a:stretch>
        </p:blipFill>
        <p:spPr>
          <a:xfrm>
            <a:off x="-111704" y="0"/>
            <a:ext cx="18369917" cy="10287000"/>
          </a:xfrm>
          <a:prstGeom prst="rect">
            <a:avLst/>
          </a:prstGeom>
          <a:noFill/>
          <a:ln>
            <a:noFill/>
          </a:ln>
        </p:spPr>
      </p:pic>
      <p:sp>
        <p:nvSpPr>
          <p:cNvPr id="173" name="Google Shape;173;p6"/>
          <p:cNvSpPr txBox="1">
            <a:spLocks noGrp="1"/>
          </p:cNvSpPr>
          <p:nvPr>
            <p:ph type="body" idx="1"/>
          </p:nvPr>
        </p:nvSpPr>
        <p:spPr>
          <a:xfrm>
            <a:off x="765177" y="2255068"/>
            <a:ext cx="16773523" cy="7195169"/>
          </a:xfrm>
          <a:prstGeom prst="rect">
            <a:avLst/>
          </a:prstGeom>
          <a:noFill/>
          <a:ln>
            <a:noFill/>
          </a:ln>
        </p:spPr>
        <p:txBody>
          <a:bodyPr spcFirstLastPara="1" wrap="square" lIns="0" tIns="45025" rIns="90125" bIns="45025" anchor="t" anchorCtr="0">
            <a:normAutofit/>
          </a:bodyPr>
          <a:lstStyle/>
          <a:p>
            <a:pPr marL="342900" lvl="0" indent="-342900" algn="r" rtl="1">
              <a:spcBef>
                <a:spcPct val="0"/>
              </a:spcBef>
              <a:spcAft>
                <a:spcPct val="0"/>
              </a:spcAft>
              <a:buClr>
                <a:schemeClr val="lt1"/>
              </a:buClr>
              <a:buSzPts val="3200"/>
              <a:buChar char="•"/>
            </a:pPr>
            <a:r>
              <a:rPr lang="x-none">
                <a:solidFill>
                  <a:schemeClr val="lt1"/>
                </a:solidFill>
              </a:rPr>
              <a:t>מה יש </a:t>
            </a:r>
            <a:r>
              <a:rPr lang="he-IL">
                <a:solidFill>
                  <a:schemeClr val="lt1"/>
                </a:solidFill>
              </a:rPr>
              <a:t>(</a:t>
            </a:r>
            <a:r>
              <a:rPr lang="x-none">
                <a:solidFill>
                  <a:schemeClr val="lt1"/>
                </a:solidFill>
              </a:rPr>
              <a:t>או אין</a:t>
            </a:r>
            <a:r>
              <a:rPr lang="he-IL">
                <a:solidFill>
                  <a:schemeClr val="lt1"/>
                </a:solidFill>
              </a:rPr>
              <a:t>)</a:t>
            </a:r>
            <a:r>
              <a:rPr lang="x-none">
                <a:solidFill>
                  <a:schemeClr val="lt1"/>
                </a:solidFill>
              </a:rPr>
              <a:t> בחלל?</a:t>
            </a:r>
            <a:endParaRPr/>
          </a:p>
          <a:p>
            <a:pPr marL="342900" lvl="0" indent="-342900" algn="r" rtl="1">
              <a:spcBef>
                <a:spcPts val="640"/>
              </a:spcBef>
              <a:spcAft>
                <a:spcPct val="0"/>
              </a:spcAft>
              <a:buClr>
                <a:schemeClr val="lt1"/>
              </a:buClr>
              <a:buSzPts val="3200"/>
              <a:buChar char="•"/>
            </a:pPr>
            <a:r>
              <a:rPr lang="x-none">
                <a:solidFill>
                  <a:schemeClr val="lt1"/>
                </a:solidFill>
              </a:rPr>
              <a:t>אז איפה זה החלל הזה בכלל?</a:t>
            </a:r>
            <a:endParaRPr/>
          </a:p>
          <a:p>
            <a:pPr marL="342900" lvl="0" indent="-342900" algn="r" rtl="1">
              <a:spcBef>
                <a:spcPts val="640"/>
              </a:spcBef>
              <a:spcAft>
                <a:spcPct val="0"/>
              </a:spcAft>
              <a:buClr>
                <a:schemeClr val="lt1"/>
              </a:buClr>
              <a:buSzPts val="3200"/>
              <a:buChar char="•"/>
            </a:pPr>
            <a:r>
              <a:rPr lang="x-none" b="1">
                <a:solidFill>
                  <a:schemeClr val="lt1"/>
                </a:solidFill>
              </a:rPr>
              <a:t>כיצד מגיעים ונשארים בחלל?</a:t>
            </a:r>
            <a:endParaRPr/>
          </a:p>
          <a:p>
            <a:pPr marL="0" lvl="0" indent="0" algn="r" rtl="1">
              <a:spcBef>
                <a:spcPts val="640"/>
              </a:spcBef>
              <a:spcAft>
                <a:spcPct val="0"/>
              </a:spcAft>
              <a:buClr>
                <a:schemeClr val="dk1"/>
              </a:buClr>
              <a:buSzPts val="3200"/>
              <a:buNone/>
            </a:pPr>
            <a:endParaRPr>
              <a:solidFill>
                <a:schemeClr val="lt1"/>
              </a:solidFill>
            </a:endParaRPr>
          </a:p>
          <a:p>
            <a:pPr marL="342900" lvl="0" indent="-139700" algn="r" rtl="1">
              <a:spcBef>
                <a:spcPts val="640"/>
              </a:spcBef>
              <a:spcAft>
                <a:spcPct val="0"/>
              </a:spcAft>
              <a:buClr>
                <a:schemeClr val="dk1"/>
              </a:buClr>
              <a:buSzPts val="3200"/>
              <a:buNone/>
            </a:pPr>
            <a:endParaRPr>
              <a:solidFill>
                <a:schemeClr val="lt1"/>
              </a:solidFill>
            </a:endParaRPr>
          </a:p>
          <a:p>
            <a:pPr marL="342900" lvl="0" indent="-139700" algn="r" rtl="1">
              <a:spcBef>
                <a:spcPts val="640"/>
              </a:spcBef>
              <a:spcAft>
                <a:spcPct val="0"/>
              </a:spcAft>
              <a:buClr>
                <a:schemeClr val="dk1"/>
              </a:buClr>
              <a:buSzPts val="3200"/>
              <a:buNone/>
            </a:pPr>
            <a:endParaRPr>
              <a:solidFill>
                <a:schemeClr val="lt1"/>
              </a:solidFill>
            </a:endParaRPr>
          </a:p>
        </p:txBody>
      </p:sp>
      <p:pic>
        <p:nvPicPr>
          <p:cNvPr id="179" name="Google Shape;179;p6" descr="קובץ:Space Launchers.png – ויקיפדיה"/>
          <p:cNvPicPr preferRelativeResize="0"/>
          <p:nvPr/>
        </p:nvPicPr>
        <p:blipFill>
          <a:blip r:embed="rId4">
            <a:alphaModFix/>
          </a:blip>
          <a:srcRect b="27029"/>
          <a:stretch>
            <a:fillRect/>
          </a:stretch>
        </p:blipFill>
        <p:spPr>
          <a:xfrm>
            <a:off x="1726283" y="4610819"/>
            <a:ext cx="10191792" cy="5257800"/>
          </a:xfrm>
          <a:prstGeom prst="rect">
            <a:avLst/>
          </a:prstGeom>
          <a:noFill/>
          <a:ln w="9525" cap="flat" cmpd="sng">
            <a:solidFill>
              <a:schemeClr val="dk1"/>
            </a:solidFill>
            <a:prstDash val="solid"/>
            <a:round/>
            <a:headEnd type="none" w="sm" len="sm"/>
            <a:tailEnd type="none" w="sm" len="sm"/>
          </a:ln>
        </p:spPr>
      </p:pic>
      <p:pic>
        <p:nvPicPr>
          <p:cNvPr id="12" name="תמונה 15" descr="תמונה שמכילה לוגו&#10;&#10;התיאור נוצר באופן אוטומטי">
            <a:extLst>
              <a:ext uri="{FF2B5EF4-FFF2-40B4-BE49-F238E27FC236}">
                <a16:creationId xmlns:a16="http://schemas.microsoft.com/office/drawing/2014/main" id="{4B7A2FC5-16C0-457A-85D5-78EA850E8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3" name="תמונה 13" descr="תמונה שמכילה לוגו&#10;&#10;התיאור נוצר באופן אוטומטי">
            <a:extLst>
              <a:ext uri="{FF2B5EF4-FFF2-40B4-BE49-F238E27FC236}">
                <a16:creationId xmlns:a16="http://schemas.microsoft.com/office/drawing/2014/main" id="{322FB30F-3F92-4673-B84B-CC118C6B5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7"/>
          <p:cNvPicPr preferRelativeResize="0"/>
          <p:nvPr/>
        </p:nvPicPr>
        <p:blipFill>
          <a:blip r:embed="rId3">
            <a:alphaModFix/>
          </a:blip>
          <a:srcRect b="15359"/>
          <a:stretch>
            <a:fillRect/>
          </a:stretch>
        </p:blipFill>
        <p:spPr>
          <a:xfrm>
            <a:off x="-29269" y="0"/>
            <a:ext cx="18288000" cy="10287000"/>
          </a:xfrm>
          <a:prstGeom prst="rect">
            <a:avLst/>
          </a:prstGeom>
          <a:noFill/>
          <a:ln>
            <a:noFill/>
          </a:ln>
        </p:spPr>
      </p:pic>
      <p:sp>
        <p:nvSpPr>
          <p:cNvPr id="191" name="Google Shape;191;p7"/>
          <p:cNvSpPr txBox="1"/>
          <p:nvPr/>
        </p:nvSpPr>
        <p:spPr>
          <a:xfrm>
            <a:off x="772299" y="1436842"/>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x-none" sz="7200" b="1" dirty="0">
                <a:solidFill>
                  <a:schemeClr val="lt1"/>
                </a:solidFill>
                <a:latin typeface="Arial"/>
                <a:ea typeface="Arial"/>
                <a:cs typeface="Arial"/>
                <a:sym typeface="Arial"/>
              </a:rPr>
              <a:t>למה חשוב לאנושות שנהיה בחלל?</a:t>
            </a:r>
            <a:endParaRPr sz="7200" b="1" dirty="0">
              <a:solidFill>
                <a:schemeClr val="lt1"/>
              </a:solidFill>
              <a:latin typeface="Arial"/>
              <a:ea typeface="Arial"/>
              <a:cs typeface="Arial"/>
              <a:sym typeface="Arial"/>
            </a:endParaRPr>
          </a:p>
        </p:txBody>
      </p:sp>
      <p:sp>
        <p:nvSpPr>
          <p:cNvPr id="192" name="Google Shape;192;p7"/>
          <p:cNvSpPr/>
          <p:nvPr/>
        </p:nvSpPr>
        <p:spPr>
          <a:xfrm>
            <a:off x="2857501" y="6932327"/>
            <a:ext cx="15125700" cy="2862282"/>
          </a:xfrm>
          <a:prstGeom prst="rect">
            <a:avLst/>
          </a:prstGeom>
          <a:noFill/>
          <a:ln>
            <a:noFill/>
          </a:ln>
        </p:spPr>
        <p:txBody>
          <a:bodyPr spcFirstLastPara="1" wrap="square" lIns="91425" tIns="45700" rIns="91425" bIns="45700" anchor="t" anchorCtr="0">
            <a:spAutoFit/>
          </a:bodyPr>
          <a:lstStyle/>
          <a:p>
            <a:pPr marL="0" marR="0" lvl="0" indent="0" algn="r" rtl="1">
              <a:spcBef>
                <a:spcPct val="0"/>
              </a:spcBef>
              <a:spcAft>
                <a:spcPct val="0"/>
              </a:spcAft>
              <a:buNone/>
            </a:pPr>
            <a:r>
              <a:rPr lang="x-none" sz="4800" b="1" dirty="0">
                <a:solidFill>
                  <a:schemeClr val="lt1"/>
                </a:solidFill>
                <a:latin typeface="Arial"/>
                <a:ea typeface="Arial"/>
                <a:cs typeface="Arial"/>
                <a:sym typeface="Arial"/>
              </a:rPr>
              <a:t>		חשיבות: </a:t>
            </a:r>
            <a:endParaRPr dirty="0"/>
          </a:p>
          <a:p>
            <a:pPr marL="0" marR="0" lvl="0" indent="0" algn="r" rtl="1">
              <a:spcBef>
                <a:spcPct val="0"/>
              </a:spcBef>
              <a:spcAft>
                <a:spcPct val="0"/>
              </a:spcAft>
              <a:buNone/>
            </a:pPr>
            <a:r>
              <a:rPr lang="x-none" sz="4400" dirty="0">
                <a:solidFill>
                  <a:schemeClr val="lt1"/>
                </a:solidFill>
                <a:latin typeface="Arial"/>
                <a:ea typeface="Arial"/>
                <a:cs typeface="Arial"/>
                <a:sym typeface="Arial"/>
              </a:rPr>
              <a:t>			כריית מחצבים</a:t>
            </a:r>
            <a:endParaRPr dirty="0"/>
          </a:p>
          <a:p>
            <a:pPr marL="0" marR="0" lvl="0" indent="0" algn="r" rtl="1">
              <a:spcBef>
                <a:spcPct val="0"/>
              </a:spcBef>
              <a:spcAft>
                <a:spcPct val="0"/>
              </a:spcAft>
              <a:buNone/>
            </a:pPr>
            <a:r>
              <a:rPr lang="x-none" sz="4400" dirty="0">
                <a:solidFill>
                  <a:schemeClr val="lt1"/>
                </a:solidFill>
                <a:latin typeface="Arial"/>
                <a:ea typeface="Arial"/>
                <a:cs typeface="Arial"/>
                <a:sym typeface="Arial"/>
              </a:rPr>
              <a:t>			התיישבות בכוכבים אחרים </a:t>
            </a:r>
            <a:r>
              <a:rPr lang="he-IL" sz="4400" dirty="0">
                <a:solidFill>
                  <a:schemeClr val="lt1"/>
                </a:solidFill>
                <a:latin typeface="Arial"/>
                <a:ea typeface="Arial"/>
                <a:cs typeface="Arial"/>
                <a:sym typeface="Arial"/>
              </a:rPr>
              <a:t>(</a:t>
            </a:r>
            <a:r>
              <a:rPr lang="x-none" sz="4400" dirty="0">
                <a:solidFill>
                  <a:schemeClr val="lt1"/>
                </a:solidFill>
                <a:latin typeface="Arial"/>
                <a:ea typeface="Arial"/>
                <a:cs typeface="Arial"/>
                <a:sym typeface="Arial"/>
              </a:rPr>
              <a:t>שרידות המי</a:t>
            </a:r>
            <a:r>
              <a:rPr lang="he-IL" sz="4400" dirty="0">
                <a:solidFill>
                  <a:schemeClr val="lt1"/>
                </a:solidFill>
                <a:latin typeface="Arial"/>
                <a:ea typeface="Arial"/>
                <a:cs typeface="Arial"/>
                <a:sym typeface="Arial"/>
              </a:rPr>
              <a:t>ן </a:t>
            </a:r>
            <a:r>
              <a:rPr lang="x-none" sz="4400" dirty="0">
                <a:solidFill>
                  <a:schemeClr val="lt1"/>
                </a:solidFill>
                <a:latin typeface="Arial"/>
                <a:ea typeface="Arial"/>
                <a:cs typeface="Arial"/>
                <a:sym typeface="Arial"/>
              </a:rPr>
              <a:t>האנושי</a:t>
            </a:r>
            <a:r>
              <a:rPr lang="he-IL" sz="4400" dirty="0">
                <a:solidFill>
                  <a:schemeClr val="lt1"/>
                </a:solidFill>
              </a:rPr>
              <a:t>)</a:t>
            </a:r>
            <a:r>
              <a:rPr lang="x-none" sz="4400" dirty="0">
                <a:solidFill>
                  <a:schemeClr val="lt1"/>
                </a:solidFill>
                <a:latin typeface="Arial"/>
                <a:ea typeface="Arial"/>
                <a:cs typeface="Arial"/>
                <a:sym typeface="Arial"/>
              </a:rPr>
              <a:t> </a:t>
            </a:r>
            <a:endParaRPr dirty="0"/>
          </a:p>
          <a:p>
            <a:pPr marL="0" marR="0" lvl="0" indent="0" algn="r" rtl="1">
              <a:spcBef>
                <a:spcPct val="0"/>
              </a:spcBef>
              <a:spcAft>
                <a:spcPct val="0"/>
              </a:spcAft>
              <a:buNone/>
            </a:pPr>
            <a:r>
              <a:rPr lang="x-none" sz="4400" dirty="0">
                <a:solidFill>
                  <a:schemeClr val="lt1"/>
                </a:solidFill>
                <a:latin typeface="Arial"/>
                <a:ea typeface="Arial"/>
                <a:cs typeface="Arial"/>
                <a:sym typeface="Arial"/>
              </a:rPr>
              <a:t>			פיתוח טכנולוגיות שמשמשות גם על כדה"</a:t>
            </a:r>
            <a:r>
              <a:rPr lang="he-IL" sz="4400" dirty="0">
                <a:solidFill>
                  <a:schemeClr val="lt1"/>
                </a:solidFill>
                <a:latin typeface="Arial"/>
                <a:ea typeface="Arial"/>
                <a:cs typeface="Arial"/>
                <a:sym typeface="Arial"/>
              </a:rPr>
              <a:t>א</a:t>
            </a:r>
            <a:r>
              <a:rPr lang="x-none" sz="4400" dirty="0">
                <a:solidFill>
                  <a:schemeClr val="lt1"/>
                </a:solidFill>
                <a:latin typeface="Arial"/>
                <a:ea typeface="Arial"/>
                <a:cs typeface="Arial"/>
                <a:sym typeface="Arial"/>
              </a:rPr>
              <a:t>- </a:t>
            </a:r>
            <a:r>
              <a:rPr lang="he-IL" sz="4400" dirty="0">
                <a:solidFill>
                  <a:schemeClr val="lt1"/>
                </a:solidFill>
                <a:latin typeface="Arial"/>
                <a:ea typeface="Arial"/>
                <a:cs typeface="Arial"/>
                <a:sym typeface="Arial"/>
              </a:rPr>
              <a:t> </a:t>
            </a:r>
            <a:r>
              <a:rPr lang="x-none" sz="4400" dirty="0">
                <a:solidFill>
                  <a:schemeClr val="lt1"/>
                </a:solidFill>
                <a:latin typeface="Arial"/>
                <a:ea typeface="Arial"/>
                <a:cs typeface="Arial"/>
                <a:sym typeface="Arial"/>
              </a:rPr>
              <a:t>קיימות</a:t>
            </a:r>
            <a:endParaRPr sz="4400" dirty="0">
              <a:solidFill>
                <a:schemeClr val="lt1"/>
              </a:solidFill>
              <a:latin typeface="Arial"/>
              <a:ea typeface="Arial"/>
              <a:cs typeface="Arial"/>
              <a:sym typeface="Arial"/>
            </a:endParaRPr>
          </a:p>
        </p:txBody>
      </p:sp>
      <p:sp>
        <p:nvSpPr>
          <p:cNvPr id="193" name="Google Shape;193;p7"/>
          <p:cNvSpPr/>
          <p:nvPr/>
        </p:nvSpPr>
        <p:spPr>
          <a:xfrm>
            <a:off x="9525000" y="4224945"/>
            <a:ext cx="8458200" cy="2277547"/>
          </a:xfrm>
          <a:prstGeom prst="rect">
            <a:avLst/>
          </a:prstGeom>
          <a:noFill/>
          <a:ln w="57150" cap="flat" cmpd="sng">
            <a:solidFill>
              <a:schemeClr val="lt1"/>
            </a:solidFill>
            <a:prstDash val="dash"/>
            <a:round/>
            <a:headEnd type="none" w="sm" len="sm"/>
            <a:tailEnd type="none" w="sm" len="sm"/>
          </a:ln>
        </p:spPr>
        <p:txBody>
          <a:bodyPr spcFirstLastPara="1" wrap="square" lIns="91425" tIns="45700" rIns="91425" bIns="45700" anchor="t" anchorCtr="0">
            <a:spAutoFit/>
          </a:bodyPr>
          <a:lstStyle/>
          <a:p>
            <a:pPr marL="0" marR="0" lvl="0" indent="0" algn="r" rtl="1">
              <a:spcBef>
                <a:spcPct val="0"/>
              </a:spcBef>
              <a:spcAft>
                <a:spcPct val="0"/>
              </a:spcAft>
              <a:buNone/>
            </a:pPr>
            <a:r>
              <a:rPr lang="x-none" sz="5400" b="1" dirty="0">
                <a:solidFill>
                  <a:srgbClr val="E36C09"/>
                </a:solidFill>
                <a:latin typeface="Arial"/>
                <a:ea typeface="Arial"/>
                <a:cs typeface="Arial"/>
                <a:sym typeface="Arial"/>
              </a:rPr>
              <a:t>בעבר</a:t>
            </a:r>
            <a:r>
              <a:rPr lang="x-none" sz="4800" b="1" dirty="0">
                <a:solidFill>
                  <a:schemeClr val="lt1"/>
                </a:solidFill>
                <a:latin typeface="Arial"/>
                <a:ea typeface="Arial"/>
                <a:cs typeface="Arial"/>
                <a:sym typeface="Arial"/>
              </a:rPr>
              <a:t/>
            </a:r>
            <a:br>
              <a:rPr lang="x-none" sz="4800" b="1" dirty="0">
                <a:solidFill>
                  <a:schemeClr val="lt1"/>
                </a:solidFill>
                <a:latin typeface="Arial"/>
                <a:ea typeface="Arial"/>
                <a:cs typeface="Arial"/>
                <a:sym typeface="Arial"/>
              </a:rPr>
            </a:br>
            <a:r>
              <a:rPr lang="x-none" sz="4400" dirty="0">
                <a:solidFill>
                  <a:schemeClr val="lt1"/>
                </a:solidFill>
                <a:latin typeface="Arial"/>
                <a:ea typeface="Arial"/>
                <a:cs typeface="Arial"/>
                <a:sym typeface="Arial"/>
              </a:rPr>
              <a:t>המלחמה הקרה ארה"ב-רוסיה</a:t>
            </a:r>
            <a:br>
              <a:rPr lang="x-none" sz="4400" dirty="0">
                <a:solidFill>
                  <a:schemeClr val="lt1"/>
                </a:solidFill>
                <a:latin typeface="Arial"/>
                <a:ea typeface="Arial"/>
                <a:cs typeface="Arial"/>
                <a:sym typeface="Arial"/>
              </a:rPr>
            </a:br>
            <a:r>
              <a:rPr lang="x-none" sz="4400" dirty="0">
                <a:solidFill>
                  <a:schemeClr val="lt1"/>
                </a:solidFill>
                <a:latin typeface="Arial"/>
                <a:ea typeface="Arial"/>
                <a:cs typeface="Arial"/>
                <a:sym typeface="Arial"/>
              </a:rPr>
              <a:t>יכולות ממשלתיות של מעצמות בלבד</a:t>
            </a:r>
            <a:endParaRPr sz="4400" dirty="0">
              <a:solidFill>
                <a:schemeClr val="lt1"/>
              </a:solidFill>
              <a:latin typeface="Arial"/>
              <a:ea typeface="Arial"/>
              <a:cs typeface="Arial"/>
              <a:sym typeface="Arial"/>
            </a:endParaRPr>
          </a:p>
        </p:txBody>
      </p:sp>
      <p:sp>
        <p:nvSpPr>
          <p:cNvPr id="194" name="Google Shape;194;p7"/>
          <p:cNvSpPr/>
          <p:nvPr/>
        </p:nvSpPr>
        <p:spPr>
          <a:xfrm>
            <a:off x="492262" y="4254762"/>
            <a:ext cx="8458200" cy="2277547"/>
          </a:xfrm>
          <a:prstGeom prst="rect">
            <a:avLst/>
          </a:prstGeom>
          <a:noFill/>
          <a:ln w="57150" cap="flat" cmpd="sng">
            <a:solidFill>
              <a:schemeClr val="lt1"/>
            </a:solidFill>
            <a:prstDash val="dash"/>
            <a:round/>
            <a:headEnd type="none" w="sm" len="sm"/>
            <a:tailEnd type="none" w="sm" len="sm"/>
          </a:ln>
        </p:spPr>
        <p:txBody>
          <a:bodyPr spcFirstLastPara="1" wrap="square" lIns="91425" tIns="45700" rIns="91425" bIns="45700" anchor="t" anchorCtr="0">
            <a:spAutoFit/>
          </a:bodyPr>
          <a:lstStyle/>
          <a:p>
            <a:pPr marL="0" marR="0" lvl="0" indent="0" algn="r" rtl="1">
              <a:spcBef>
                <a:spcPct val="0"/>
              </a:spcBef>
              <a:spcAft>
                <a:spcPct val="0"/>
              </a:spcAft>
              <a:buNone/>
            </a:pPr>
            <a:r>
              <a:rPr lang="x-none" sz="5400" b="1">
                <a:solidFill>
                  <a:srgbClr val="E36C09"/>
                </a:solidFill>
                <a:latin typeface="Arial"/>
                <a:ea typeface="Arial"/>
                <a:cs typeface="Arial"/>
                <a:sym typeface="Arial"/>
              </a:rPr>
              <a:t>היום</a:t>
            </a:r>
            <a:r>
              <a:rPr lang="x-none" sz="4800" b="1">
                <a:solidFill>
                  <a:schemeClr val="lt1"/>
                </a:solidFill>
                <a:latin typeface="Arial"/>
                <a:ea typeface="Arial"/>
                <a:cs typeface="Arial"/>
                <a:sym typeface="Arial"/>
              </a:rPr>
              <a:t/>
            </a:r>
            <a:br>
              <a:rPr lang="x-none" sz="4800" b="1">
                <a:solidFill>
                  <a:schemeClr val="lt1"/>
                </a:solidFill>
                <a:latin typeface="Arial"/>
                <a:ea typeface="Arial"/>
                <a:cs typeface="Arial"/>
                <a:sym typeface="Arial"/>
              </a:rPr>
            </a:br>
            <a:r>
              <a:rPr lang="x-none" sz="4400">
                <a:solidFill>
                  <a:schemeClr val="lt1"/>
                </a:solidFill>
                <a:latin typeface="Arial"/>
                <a:ea typeface="Arial"/>
                <a:cs typeface="Arial"/>
                <a:sym typeface="Arial"/>
              </a:rPr>
              <a:t>מניע עסקי</a:t>
            </a:r>
            <a:br>
              <a:rPr lang="x-none" sz="4400">
                <a:solidFill>
                  <a:schemeClr val="lt1"/>
                </a:solidFill>
                <a:latin typeface="Arial"/>
                <a:ea typeface="Arial"/>
                <a:cs typeface="Arial"/>
                <a:sym typeface="Arial"/>
              </a:rPr>
            </a:br>
            <a:r>
              <a:rPr lang="x-none" sz="4400">
                <a:solidFill>
                  <a:schemeClr val="lt1"/>
                </a:solidFill>
                <a:latin typeface="Arial"/>
                <a:ea typeface="Arial"/>
                <a:cs typeface="Arial"/>
                <a:sym typeface="Arial"/>
              </a:rPr>
              <a:t>חברות פרטיות</a:t>
            </a:r>
            <a:endParaRPr sz="4400">
              <a:solidFill>
                <a:schemeClr val="lt1"/>
              </a:solidFill>
              <a:latin typeface="Arial"/>
              <a:ea typeface="Arial"/>
              <a:cs typeface="Arial"/>
              <a:sym typeface="Arial"/>
            </a:endParaRPr>
          </a:p>
        </p:txBody>
      </p:sp>
      <p:sp>
        <p:nvSpPr>
          <p:cNvPr id="195" name="Google Shape;195;p7"/>
          <p:cNvSpPr/>
          <p:nvPr/>
        </p:nvSpPr>
        <p:spPr>
          <a:xfrm>
            <a:off x="15556278" y="9182286"/>
            <a:ext cx="497184" cy="483915"/>
          </a:xfrm>
          <a:custGeom>
            <a:avLst/>
            <a:gdLst/>
            <a:ahLst/>
            <a:cxnLst/>
            <a:rect l="l" t="t" r="r" b="b"/>
            <a:pathLst>
              <a:path w="3306630" h="3218379" extrusionOk="0">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rgbClr val="E36C09"/>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lt1"/>
              </a:solidFill>
              <a:latin typeface="Calibri"/>
              <a:ea typeface="Calibri"/>
              <a:cs typeface="Calibri"/>
              <a:sym typeface="Calibri"/>
            </a:endParaRPr>
          </a:p>
        </p:txBody>
      </p:sp>
      <p:sp>
        <p:nvSpPr>
          <p:cNvPr id="196" name="Google Shape;196;p7"/>
          <p:cNvSpPr/>
          <p:nvPr/>
        </p:nvSpPr>
        <p:spPr>
          <a:xfrm>
            <a:off x="15552119" y="7862687"/>
            <a:ext cx="501343" cy="500801"/>
          </a:xfrm>
          <a:custGeom>
            <a:avLst/>
            <a:gdLst/>
            <a:ahLst/>
            <a:cxnLst/>
            <a:rect l="l" t="t" r="r" b="b"/>
            <a:pathLst>
              <a:path w="3229104" h="3225610" extrusionOk="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rgbClr val="E36C09"/>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2700">
              <a:solidFill>
                <a:schemeClr val="lt1"/>
              </a:solidFill>
              <a:latin typeface="Calibri"/>
              <a:ea typeface="Calibri"/>
              <a:cs typeface="Calibri"/>
              <a:sym typeface="Calibri"/>
            </a:endParaRPr>
          </a:p>
        </p:txBody>
      </p:sp>
      <p:grpSp>
        <p:nvGrpSpPr>
          <p:cNvPr id="197" name="Google Shape;197;p7"/>
          <p:cNvGrpSpPr/>
          <p:nvPr/>
        </p:nvGrpSpPr>
        <p:grpSpPr>
          <a:xfrm>
            <a:off x="15584918" y="8496300"/>
            <a:ext cx="468544" cy="461282"/>
            <a:chOff x="6643075" y="3664250"/>
            <a:chExt cx="407950" cy="407975"/>
          </a:xfrm>
        </p:grpSpPr>
        <p:sp>
          <p:nvSpPr>
            <p:cNvPr id="198" name="Google Shape;198;p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rgbClr val="E36C09"/>
            </a:solidFill>
            <a:ln w="381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rgbClr val="E36C09"/>
            </a:solidFill>
            <a:ln w="38100" cap="rnd" cmpd="sng">
              <a:solidFill>
                <a:srgbClr val="E36C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 name="תמונה 15" descr="תמונה שמכילה לוגו&#10;&#10;התיאור נוצר באופן אוטומטי">
            <a:extLst>
              <a:ext uri="{FF2B5EF4-FFF2-40B4-BE49-F238E27FC236}">
                <a16:creationId xmlns:a16="http://schemas.microsoft.com/office/drawing/2014/main" id="{E4E65D91-7DB1-4091-9D4A-F50904459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18" name="תמונה 13" descr="תמונה שמכילה לוגו&#10;&#10;התיאור נוצר באופן אוטומטי">
            <a:extLst>
              <a:ext uri="{FF2B5EF4-FFF2-40B4-BE49-F238E27FC236}">
                <a16:creationId xmlns:a16="http://schemas.microsoft.com/office/drawing/2014/main" id="{8785E1EE-D789-4E2F-A982-692729054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8"/>
          <p:cNvPicPr preferRelativeResize="0"/>
          <p:nvPr/>
        </p:nvPicPr>
        <p:blipFill>
          <a:blip r:embed="rId3">
            <a:alphaModFix/>
          </a:blip>
          <a:srcRect b="15359"/>
          <a:stretch>
            <a:fillRect/>
          </a:stretch>
        </p:blipFill>
        <p:spPr>
          <a:xfrm>
            <a:off x="-7917" y="0"/>
            <a:ext cx="18288000" cy="10287000"/>
          </a:xfrm>
          <a:prstGeom prst="rect">
            <a:avLst/>
          </a:prstGeom>
          <a:noFill/>
          <a:ln>
            <a:noFill/>
          </a:ln>
        </p:spPr>
      </p:pic>
      <p:pic>
        <p:nvPicPr>
          <p:cNvPr id="2" name="Google Shape;703;p10">
            <a:extLst>
              <a:ext uri="{FF2B5EF4-FFF2-40B4-BE49-F238E27FC236}">
                <a16:creationId xmlns:a16="http://schemas.microsoft.com/office/drawing/2014/main" id="{7C833FA9-C497-4225-0FF2-D35C7BFFD65C}"/>
              </a:ext>
            </a:extLst>
          </p:cNvPr>
          <p:cNvPicPr preferRelativeResize="0"/>
          <p:nvPr/>
        </p:nvPicPr>
        <p:blipFill rotWithShape="1">
          <a:blip r:embed="rId4">
            <a:alphaModFix/>
          </a:blip>
          <a:srcRect/>
          <a:stretch/>
        </p:blipFill>
        <p:spPr>
          <a:xfrm>
            <a:off x="5154483" y="6909537"/>
            <a:ext cx="1056409" cy="1056409"/>
          </a:xfrm>
          <a:prstGeom prst="rect">
            <a:avLst/>
          </a:prstGeom>
          <a:noFill/>
          <a:ln>
            <a:noFill/>
          </a:ln>
        </p:spPr>
      </p:pic>
      <p:pic>
        <p:nvPicPr>
          <p:cNvPr id="4" name="Google Shape;704;p10">
            <a:extLst>
              <a:ext uri="{FF2B5EF4-FFF2-40B4-BE49-F238E27FC236}">
                <a16:creationId xmlns:a16="http://schemas.microsoft.com/office/drawing/2014/main" id="{43C18EFD-844D-387E-BB06-371071D83EC8}"/>
              </a:ext>
            </a:extLst>
          </p:cNvPr>
          <p:cNvPicPr preferRelativeResize="0"/>
          <p:nvPr/>
        </p:nvPicPr>
        <p:blipFill rotWithShape="1">
          <a:blip r:embed="rId5">
            <a:alphaModFix/>
          </a:blip>
          <a:srcRect/>
          <a:stretch/>
        </p:blipFill>
        <p:spPr>
          <a:xfrm>
            <a:off x="4768977" y="855573"/>
            <a:ext cx="5932072" cy="5926850"/>
          </a:xfrm>
          <a:prstGeom prst="rect">
            <a:avLst/>
          </a:prstGeom>
          <a:noFill/>
          <a:ln>
            <a:noFill/>
          </a:ln>
        </p:spPr>
      </p:pic>
      <p:pic>
        <p:nvPicPr>
          <p:cNvPr id="5" name="Google Shape;705;p10">
            <a:extLst>
              <a:ext uri="{FF2B5EF4-FFF2-40B4-BE49-F238E27FC236}">
                <a16:creationId xmlns:a16="http://schemas.microsoft.com/office/drawing/2014/main" id="{709438D4-A965-9624-DB99-B2C779F0CF10}"/>
              </a:ext>
            </a:extLst>
          </p:cNvPr>
          <p:cNvPicPr preferRelativeResize="0"/>
          <p:nvPr/>
        </p:nvPicPr>
        <p:blipFill rotWithShape="1">
          <a:blip r:embed="rId6">
            <a:alphaModFix/>
          </a:blip>
          <a:srcRect/>
          <a:stretch/>
        </p:blipFill>
        <p:spPr>
          <a:xfrm rot="3332885">
            <a:off x="7062985" y="7471795"/>
            <a:ext cx="2201026" cy="2290865"/>
          </a:xfrm>
          <a:prstGeom prst="rect">
            <a:avLst/>
          </a:prstGeom>
          <a:noFill/>
          <a:ln>
            <a:noFill/>
          </a:ln>
        </p:spPr>
      </p:pic>
      <p:pic>
        <p:nvPicPr>
          <p:cNvPr id="6" name="Google Shape;706;p10">
            <a:extLst>
              <a:ext uri="{FF2B5EF4-FFF2-40B4-BE49-F238E27FC236}">
                <a16:creationId xmlns:a16="http://schemas.microsoft.com/office/drawing/2014/main" id="{7F85EA27-D1CD-0BBE-69B3-F9883CAFED80}"/>
              </a:ext>
            </a:extLst>
          </p:cNvPr>
          <p:cNvPicPr preferRelativeResize="0"/>
          <p:nvPr/>
        </p:nvPicPr>
        <p:blipFill rotWithShape="1">
          <a:blip r:embed="rId7">
            <a:alphaModFix/>
          </a:blip>
          <a:srcRect/>
          <a:stretch/>
        </p:blipFill>
        <p:spPr>
          <a:xfrm rot="18442379">
            <a:off x="2985608" y="7581854"/>
            <a:ext cx="1413149" cy="1630558"/>
          </a:xfrm>
          <a:prstGeom prst="rect">
            <a:avLst/>
          </a:prstGeom>
          <a:noFill/>
          <a:ln>
            <a:noFill/>
          </a:ln>
        </p:spPr>
      </p:pic>
      <p:pic>
        <p:nvPicPr>
          <p:cNvPr id="7" name="Google Shape;707;p10">
            <a:extLst>
              <a:ext uri="{FF2B5EF4-FFF2-40B4-BE49-F238E27FC236}">
                <a16:creationId xmlns:a16="http://schemas.microsoft.com/office/drawing/2014/main" id="{77E3AA09-1351-4284-EF40-AAC39A15B77D}"/>
              </a:ext>
            </a:extLst>
          </p:cNvPr>
          <p:cNvPicPr preferRelativeResize="0"/>
          <p:nvPr/>
        </p:nvPicPr>
        <p:blipFill rotWithShape="1">
          <a:blip r:embed="rId8">
            <a:alphaModFix/>
          </a:blip>
          <a:srcRect/>
          <a:stretch/>
        </p:blipFill>
        <p:spPr>
          <a:xfrm>
            <a:off x="2159375" y="4356953"/>
            <a:ext cx="2473011" cy="2445835"/>
          </a:xfrm>
          <a:prstGeom prst="rect">
            <a:avLst/>
          </a:prstGeom>
          <a:noFill/>
          <a:ln>
            <a:noFill/>
          </a:ln>
        </p:spPr>
      </p:pic>
      <p:grpSp>
        <p:nvGrpSpPr>
          <p:cNvPr id="11" name="Google Shape;711;p10">
            <a:extLst>
              <a:ext uri="{FF2B5EF4-FFF2-40B4-BE49-F238E27FC236}">
                <a16:creationId xmlns:a16="http://schemas.microsoft.com/office/drawing/2014/main" id="{7BC7FC34-98DB-F895-04F0-2DB1F11BACBC}"/>
              </a:ext>
            </a:extLst>
          </p:cNvPr>
          <p:cNvGrpSpPr/>
          <p:nvPr/>
        </p:nvGrpSpPr>
        <p:grpSpPr>
          <a:xfrm>
            <a:off x="12528467" y="6471539"/>
            <a:ext cx="3923599" cy="609600"/>
            <a:chOff x="7654137" y="4572506"/>
            <a:chExt cx="3923599" cy="609600"/>
          </a:xfrm>
        </p:grpSpPr>
        <p:pic>
          <p:nvPicPr>
            <p:cNvPr id="12" name="Google Shape;712;p10">
              <a:extLst>
                <a:ext uri="{FF2B5EF4-FFF2-40B4-BE49-F238E27FC236}">
                  <a16:creationId xmlns:a16="http://schemas.microsoft.com/office/drawing/2014/main" id="{C21C5B99-FD90-02C9-28BD-C4FA1BE56D63}"/>
                </a:ext>
              </a:extLst>
            </p:cNvPr>
            <p:cNvPicPr preferRelativeResize="0"/>
            <p:nvPr/>
          </p:nvPicPr>
          <p:blipFill rotWithShape="1">
            <a:blip r:embed="rId9">
              <a:alphaModFix/>
            </a:blip>
            <a:srcRect/>
            <a:stretch/>
          </p:blipFill>
          <p:spPr>
            <a:xfrm>
              <a:off x="8948836" y="4572506"/>
              <a:ext cx="2628900" cy="609600"/>
            </a:xfrm>
            <a:prstGeom prst="rect">
              <a:avLst/>
            </a:prstGeom>
            <a:noFill/>
            <a:ln>
              <a:noFill/>
            </a:ln>
          </p:spPr>
        </p:pic>
        <p:sp>
          <p:nvSpPr>
            <p:cNvPr id="13" name="Google Shape;713;p10">
              <a:extLst>
                <a:ext uri="{FF2B5EF4-FFF2-40B4-BE49-F238E27FC236}">
                  <a16:creationId xmlns:a16="http://schemas.microsoft.com/office/drawing/2014/main" id="{E20F9B7C-668A-2A93-A119-2E22A21CDB2F}"/>
                </a:ext>
              </a:extLst>
            </p:cNvPr>
            <p:cNvSpPr/>
            <p:nvPr/>
          </p:nvSpPr>
          <p:spPr>
            <a:xfrm>
              <a:off x="7654137" y="4668111"/>
              <a:ext cx="3730531" cy="46162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400" dirty="0">
                  <a:solidFill>
                    <a:schemeClr val="lt1"/>
                  </a:solidFill>
                  <a:latin typeface="Arial Black"/>
                  <a:ea typeface="Arial Black"/>
                  <a:cs typeface="Arial Black"/>
                  <a:sym typeface="Arial Black"/>
                </a:rPr>
                <a:t>לוויינים טבעיים</a:t>
              </a:r>
              <a:endParaRPr sz="1600" dirty="0"/>
            </a:p>
          </p:txBody>
        </p:sp>
      </p:grpSp>
      <p:grpSp>
        <p:nvGrpSpPr>
          <p:cNvPr id="16" name="Google Shape;714;p10">
            <a:extLst>
              <a:ext uri="{FF2B5EF4-FFF2-40B4-BE49-F238E27FC236}">
                <a16:creationId xmlns:a16="http://schemas.microsoft.com/office/drawing/2014/main" id="{6B987E52-F320-0FF2-EDD6-1522827879C7}"/>
              </a:ext>
            </a:extLst>
          </p:cNvPr>
          <p:cNvGrpSpPr/>
          <p:nvPr/>
        </p:nvGrpSpPr>
        <p:grpSpPr>
          <a:xfrm>
            <a:off x="12528467" y="7342990"/>
            <a:ext cx="3875671" cy="609600"/>
            <a:chOff x="7654137" y="5443957"/>
            <a:chExt cx="3875671" cy="609600"/>
          </a:xfrm>
        </p:grpSpPr>
        <p:pic>
          <p:nvPicPr>
            <p:cNvPr id="17" name="Google Shape;715;p10">
              <a:extLst>
                <a:ext uri="{FF2B5EF4-FFF2-40B4-BE49-F238E27FC236}">
                  <a16:creationId xmlns:a16="http://schemas.microsoft.com/office/drawing/2014/main" id="{D0D87288-CC96-1215-5D91-0AFAB656BBE3}"/>
                </a:ext>
              </a:extLst>
            </p:cNvPr>
            <p:cNvPicPr preferRelativeResize="0"/>
            <p:nvPr/>
          </p:nvPicPr>
          <p:blipFill rotWithShape="1">
            <a:blip r:embed="rId10">
              <a:alphaModFix/>
            </a:blip>
            <a:srcRect/>
            <a:stretch/>
          </p:blipFill>
          <p:spPr>
            <a:xfrm>
              <a:off x="8900908" y="5443957"/>
              <a:ext cx="2628900" cy="609600"/>
            </a:xfrm>
            <a:prstGeom prst="rect">
              <a:avLst/>
            </a:prstGeom>
            <a:noFill/>
            <a:ln>
              <a:noFill/>
            </a:ln>
          </p:spPr>
        </p:pic>
        <p:sp>
          <p:nvSpPr>
            <p:cNvPr id="18" name="Google Shape;716;p10">
              <a:extLst>
                <a:ext uri="{FF2B5EF4-FFF2-40B4-BE49-F238E27FC236}">
                  <a16:creationId xmlns:a16="http://schemas.microsoft.com/office/drawing/2014/main" id="{D64ED2FD-1702-FA9E-DBE6-2EC3D89EE3C8}"/>
                </a:ext>
              </a:extLst>
            </p:cNvPr>
            <p:cNvSpPr/>
            <p:nvPr/>
          </p:nvSpPr>
          <p:spPr>
            <a:xfrm>
              <a:off x="7654137" y="5524454"/>
              <a:ext cx="3730531" cy="46162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400">
                  <a:solidFill>
                    <a:srgbClr val="263F63"/>
                  </a:solidFill>
                  <a:latin typeface="Arial Black"/>
                  <a:ea typeface="Arial Black"/>
                  <a:cs typeface="Arial Black"/>
                  <a:sym typeface="Arial Black"/>
                </a:rPr>
                <a:t>לוויינים מלאכותיים</a:t>
              </a:r>
              <a:endParaRPr sz="1600"/>
            </a:p>
          </p:txBody>
        </p:sp>
      </p:grpSp>
      <p:sp>
        <p:nvSpPr>
          <p:cNvPr id="19" name="Google Shape;717;p10">
            <a:extLst>
              <a:ext uri="{FF2B5EF4-FFF2-40B4-BE49-F238E27FC236}">
                <a16:creationId xmlns:a16="http://schemas.microsoft.com/office/drawing/2014/main" id="{AC3980C6-A908-588A-1D45-8701A37797FC}"/>
              </a:ext>
            </a:extLst>
          </p:cNvPr>
          <p:cNvSpPr/>
          <p:nvPr/>
        </p:nvSpPr>
        <p:spPr>
          <a:xfrm>
            <a:off x="11296651" y="4439248"/>
            <a:ext cx="6229350" cy="52318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800" dirty="0">
                <a:solidFill>
                  <a:schemeClr val="lt1"/>
                </a:solidFill>
                <a:latin typeface="Arial Black"/>
                <a:ea typeface="Arial Black"/>
                <a:cs typeface="Arial Black"/>
                <a:sym typeface="Arial Black"/>
              </a:rPr>
              <a:t>לוויין הוא עצם המקיף כוכב לכת או כוכב</a:t>
            </a:r>
            <a:endParaRPr sz="1800" dirty="0"/>
          </a:p>
        </p:txBody>
      </p:sp>
      <p:sp>
        <p:nvSpPr>
          <p:cNvPr id="20" name="Google Shape;718;p10">
            <a:extLst>
              <a:ext uri="{FF2B5EF4-FFF2-40B4-BE49-F238E27FC236}">
                <a16:creationId xmlns:a16="http://schemas.microsoft.com/office/drawing/2014/main" id="{73BA90E3-062D-F5FB-3144-F20F5CC64E36}"/>
              </a:ext>
            </a:extLst>
          </p:cNvPr>
          <p:cNvSpPr/>
          <p:nvPr/>
        </p:nvSpPr>
        <p:spPr>
          <a:xfrm>
            <a:off x="11690507" y="5393062"/>
            <a:ext cx="5754692" cy="52318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x-none" sz="2800" dirty="0">
                <a:solidFill>
                  <a:schemeClr val="lt1"/>
                </a:solidFill>
                <a:latin typeface="Arial Black"/>
                <a:ea typeface="Arial Black"/>
                <a:cs typeface="Arial Black"/>
                <a:sym typeface="Arial Black"/>
              </a:rPr>
              <a:t>קיימים שני סוגי לוויינים:</a:t>
            </a:r>
            <a:endParaRPr sz="1800" dirty="0"/>
          </a:p>
        </p:txBody>
      </p:sp>
      <p:sp>
        <p:nvSpPr>
          <p:cNvPr id="22" name="Google Shape;191;p7">
            <a:extLst>
              <a:ext uri="{FF2B5EF4-FFF2-40B4-BE49-F238E27FC236}">
                <a16:creationId xmlns:a16="http://schemas.microsoft.com/office/drawing/2014/main" id="{A81B8BC6-E784-7AF6-4604-37D2847D414E}"/>
              </a:ext>
            </a:extLst>
          </p:cNvPr>
          <p:cNvSpPr txBox="1"/>
          <p:nvPr/>
        </p:nvSpPr>
        <p:spPr>
          <a:xfrm>
            <a:off x="2666999" y="1447816"/>
            <a:ext cx="14859002" cy="2145285"/>
          </a:xfrm>
          <a:prstGeom prst="rect">
            <a:avLst/>
          </a:prstGeom>
          <a:noFill/>
          <a:ln>
            <a:noFill/>
          </a:ln>
        </p:spPr>
        <p:txBody>
          <a:bodyPr spcFirstLastPara="1" wrap="square" lIns="91425" tIns="45700" rIns="91425" bIns="45700" anchor="ctr" anchorCtr="0">
            <a:noAutofit/>
          </a:bodyPr>
          <a:lstStyle/>
          <a:p>
            <a:pPr marL="0" marR="0" lvl="0" indent="0" algn="r" rtl="1">
              <a:lnSpc>
                <a:spcPct val="90000"/>
              </a:lnSpc>
              <a:spcBef>
                <a:spcPct val="0"/>
              </a:spcBef>
              <a:spcAft>
                <a:spcPct val="0"/>
              </a:spcAft>
              <a:buClr>
                <a:schemeClr val="lt1"/>
              </a:buClr>
              <a:buSzPts val="7200"/>
              <a:buFont typeface="Arial"/>
              <a:buNone/>
            </a:pPr>
            <a:r>
              <a:rPr lang="he-IL" sz="7200" b="1" dirty="0">
                <a:solidFill>
                  <a:schemeClr val="lt1"/>
                </a:solidFill>
                <a:latin typeface="Arial"/>
                <a:ea typeface="Arial"/>
                <a:cs typeface="Arial"/>
                <a:sym typeface="Arial"/>
              </a:rPr>
              <a:t>מה זה לווין?</a:t>
            </a:r>
            <a:endParaRPr sz="7200" b="1" dirty="0">
              <a:solidFill>
                <a:schemeClr val="lt1"/>
              </a:solidFill>
              <a:latin typeface="Arial"/>
              <a:ea typeface="Arial"/>
              <a:cs typeface="Arial"/>
              <a:sym typeface="Arial"/>
            </a:endParaRPr>
          </a:p>
        </p:txBody>
      </p:sp>
      <p:pic>
        <p:nvPicPr>
          <p:cNvPr id="23" name="תמונה 15" descr="תמונה שמכילה לוגו&#10;&#10;התיאור נוצר באופן אוטומטי">
            <a:extLst>
              <a:ext uri="{FF2B5EF4-FFF2-40B4-BE49-F238E27FC236}">
                <a16:creationId xmlns:a16="http://schemas.microsoft.com/office/drawing/2014/main" id="{FA288599-2F4D-CF4C-38F6-E4A8E76755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0120" y="775626"/>
            <a:ext cx="2819400" cy="672182"/>
          </a:xfrm>
          <a:prstGeom prst="rect">
            <a:avLst/>
          </a:prstGeom>
        </p:spPr>
      </p:pic>
      <p:pic>
        <p:nvPicPr>
          <p:cNvPr id="24" name="תמונה 13" descr="תמונה שמכילה לוגו&#10;&#10;התיאור נוצר באופן אוטומטי">
            <a:extLst>
              <a:ext uri="{FF2B5EF4-FFF2-40B4-BE49-F238E27FC236}">
                <a16:creationId xmlns:a16="http://schemas.microsoft.com/office/drawing/2014/main" id="{9816D420-0B59-5EE8-38D3-86299AFFBC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24265" y="775626"/>
            <a:ext cx="2201736" cy="6721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6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ppt_w</p:attrName>
                                        </p:attrNameLst>
                                      </p:cBhvr>
                                      <p:tavLst>
                                        <p:tav tm="0">
                                          <p:val>
                                            <p:strVal val="0"/>
                                          </p:val>
                                        </p:tav>
                                        <p:tav tm="100000">
                                          <p:val>
                                            <p:strVal val="#ppt_w"/>
                                          </p:val>
                                        </p:tav>
                                      </p:tavLst>
                                    </p:anim>
                                    <p:anim calcmode="lin" valueType="num">
                                      <p:cBhvr additive="base">
                                        <p:cTn id="8" dur="1000"/>
                                        <p:tgtEl>
                                          <p:spTgt spid="4"/>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160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800"/>
                                        <p:tgtEl>
                                          <p:spTgt spid="19">
                                            <p:txEl>
                                              <p:pRg st="0" end="0"/>
                                            </p:txEl>
                                          </p:spTgt>
                                        </p:tgtEl>
                                      </p:cBhvr>
                                    </p:animEffect>
                                  </p:childTnLst>
                                </p:cTn>
                              </p:par>
                              <p:par>
                                <p:cTn id="12" presetID="10" presetClass="entr" presetSubtype="0" fill="hold" nodeType="withEffect">
                                  <p:stCondLst>
                                    <p:cond delay="16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10" presetClass="entr" presetSubtype="0" fill="hold" nodeType="withEffect">
                                  <p:stCondLst>
                                    <p:cond delay="2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2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par>
                                <p:cTn id="21" presetID="10" presetClass="entr" presetSubtype="0" fill="hold" nodeType="withEffect">
                                  <p:stCondLst>
                                    <p:cond delay="36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childTnLst>
                                </p:cTn>
                              </p:par>
                            </p:childTnLst>
                          </p:cTn>
                        </p:par>
                        <p:par>
                          <p:cTn id="24" fill="hold">
                            <p:stCondLst>
                              <p:cond delay="4600"/>
                            </p:stCondLst>
                            <p:childTnLst>
                              <p:par>
                                <p:cTn id="25" presetID="10" presetClass="entr" presetSubtype="0" fill="hold" nodeType="after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childTnLst>
                          </p:cTn>
                        </p:par>
                        <p:par>
                          <p:cTn id="28" fill="hold">
                            <p:stCondLst>
                              <p:cond delay="51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5600"/>
                            </p:stCondLst>
                            <p:childTnLst>
                              <p:par>
                                <p:cTn id="33" presetID="2" presetClass="entr" presetSubtype="4"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12" name="Google Shape;205;p8"/>
          <p:cNvPicPr preferRelativeResize="0"/>
          <p:nvPr/>
        </p:nvPicPr>
        <p:blipFill>
          <a:blip r:embed="rId3">
            <a:alphaModFix/>
          </a:blip>
          <a:srcRect b="15359"/>
          <a:stretch>
            <a:fillRect/>
          </a:stretch>
        </p:blipFill>
        <p:spPr>
          <a:xfrm>
            <a:off x="-7917" y="0"/>
            <a:ext cx="18288000" cy="10287000"/>
          </a:xfrm>
          <a:prstGeom prst="rect">
            <a:avLst/>
          </a:prstGeom>
          <a:noFill/>
          <a:ln>
            <a:noFill/>
          </a:ln>
        </p:spPr>
      </p:pic>
      <p:pic>
        <p:nvPicPr>
          <p:cNvPr id="742" name="Google Shape;742;p12"/>
          <p:cNvPicPr preferRelativeResize="0"/>
          <p:nvPr/>
        </p:nvPicPr>
        <p:blipFill rotWithShape="1">
          <a:blip r:embed="rId4">
            <a:alphaModFix/>
          </a:blip>
          <a:srcRect/>
          <a:stretch/>
        </p:blipFill>
        <p:spPr>
          <a:xfrm rot="-266138">
            <a:off x="310055" y="4642838"/>
            <a:ext cx="10129838" cy="6057900"/>
          </a:xfrm>
          <a:prstGeom prst="rect">
            <a:avLst/>
          </a:prstGeom>
          <a:noFill/>
          <a:ln>
            <a:noFill/>
          </a:ln>
        </p:spPr>
      </p:pic>
      <p:pic>
        <p:nvPicPr>
          <p:cNvPr id="743" name="Google Shape;743;p12"/>
          <p:cNvPicPr preferRelativeResize="0"/>
          <p:nvPr/>
        </p:nvPicPr>
        <p:blipFill rotWithShape="1">
          <a:blip r:embed="rId5">
            <a:alphaModFix/>
          </a:blip>
          <a:srcRect/>
          <a:stretch/>
        </p:blipFill>
        <p:spPr>
          <a:xfrm rot="-170300">
            <a:off x="5257664" y="3337970"/>
            <a:ext cx="7323773" cy="4023360"/>
          </a:xfrm>
          <a:prstGeom prst="rect">
            <a:avLst/>
          </a:prstGeom>
          <a:noFill/>
          <a:ln>
            <a:noFill/>
          </a:ln>
        </p:spPr>
      </p:pic>
      <p:pic>
        <p:nvPicPr>
          <p:cNvPr id="744" name="Google Shape;744;p12"/>
          <p:cNvPicPr preferRelativeResize="0"/>
          <p:nvPr/>
        </p:nvPicPr>
        <p:blipFill rotWithShape="1">
          <a:blip r:embed="rId6">
            <a:alphaModFix/>
          </a:blip>
          <a:srcRect/>
          <a:stretch/>
        </p:blipFill>
        <p:spPr>
          <a:xfrm>
            <a:off x="-2543417" y="6223470"/>
            <a:ext cx="6685281" cy="6679395"/>
          </a:xfrm>
          <a:prstGeom prst="rect">
            <a:avLst/>
          </a:prstGeom>
          <a:noFill/>
          <a:ln>
            <a:noFill/>
          </a:ln>
        </p:spPr>
      </p:pic>
      <p:pic>
        <p:nvPicPr>
          <p:cNvPr id="745" name="Google Shape;745;p12"/>
          <p:cNvPicPr preferRelativeResize="0"/>
          <p:nvPr/>
        </p:nvPicPr>
        <p:blipFill rotWithShape="1">
          <a:blip r:embed="rId7">
            <a:alphaModFix/>
          </a:blip>
          <a:srcRect/>
          <a:stretch/>
        </p:blipFill>
        <p:spPr>
          <a:xfrm rot="-194434">
            <a:off x="2211935" y="6472817"/>
            <a:ext cx="2007335" cy="3070043"/>
          </a:xfrm>
          <a:prstGeom prst="rect">
            <a:avLst/>
          </a:prstGeom>
          <a:noFill/>
          <a:ln>
            <a:noFill/>
          </a:ln>
        </p:spPr>
      </p:pic>
      <p:sp>
        <p:nvSpPr>
          <p:cNvPr id="746" name="Google Shape;746;p12"/>
          <p:cNvSpPr/>
          <p:nvPr/>
        </p:nvSpPr>
        <p:spPr>
          <a:xfrm>
            <a:off x="8867553" y="5861051"/>
            <a:ext cx="8218485" cy="2908428"/>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iw-IL" sz="3000" dirty="0">
                <a:solidFill>
                  <a:schemeClr val="lt1"/>
                </a:solidFill>
              </a:rPr>
              <a:t>הלוויין משוגר לחלל באמצעות טיל.</a:t>
            </a:r>
            <a:br>
              <a:rPr lang="iw-IL" sz="3000" dirty="0">
                <a:solidFill>
                  <a:schemeClr val="lt1"/>
                </a:solidFill>
              </a:rPr>
            </a:br>
            <a:r>
              <a:rPr lang="iw-IL" sz="3000" dirty="0">
                <a:solidFill>
                  <a:schemeClr val="lt1"/>
                </a:solidFill>
              </a:rPr>
              <a:t>לתעשייה האווירית משגר הנקרא שביט המשגר חלק מהלוויינים שלנו לחלל. </a:t>
            </a:r>
            <a:endParaRPr lang="en-US" sz="3000" dirty="0">
              <a:solidFill>
                <a:schemeClr val="lt1"/>
              </a:solidFill>
            </a:endParaRPr>
          </a:p>
          <a:p>
            <a:pPr algn="r" rtl="1">
              <a:spcBef>
                <a:spcPts val="0"/>
              </a:spcBef>
              <a:spcAft>
                <a:spcPts val="0"/>
              </a:spcAft>
            </a:pPr>
            <a:endParaRPr lang="en-US" sz="3000" dirty="0">
              <a:solidFill>
                <a:schemeClr val="lt1"/>
              </a:solidFill>
            </a:endParaRPr>
          </a:p>
          <a:p>
            <a:pPr algn="r" rtl="1">
              <a:spcBef>
                <a:spcPts val="0"/>
              </a:spcBef>
              <a:spcAft>
                <a:spcPts val="0"/>
              </a:spcAft>
            </a:pPr>
            <a:r>
              <a:rPr lang="he-IL" sz="3000" dirty="0">
                <a:solidFill>
                  <a:schemeClr val="lt1"/>
                </a:solidFill>
              </a:rPr>
              <a:t>גובהו של טיל המשגר הוא כגובה בניין בן 10 קומות.</a:t>
            </a:r>
            <a:endParaRPr sz="2100" dirty="0"/>
          </a:p>
          <a:p>
            <a:pPr algn="r" rtl="1">
              <a:spcBef>
                <a:spcPts val="0"/>
              </a:spcBef>
              <a:spcAft>
                <a:spcPts val="0"/>
              </a:spcAft>
            </a:pPr>
            <a:endParaRPr sz="3000" dirty="0">
              <a:solidFill>
                <a:schemeClr val="lt1"/>
              </a:solidFill>
            </a:endParaRPr>
          </a:p>
        </p:txBody>
      </p:sp>
      <p:grpSp>
        <p:nvGrpSpPr>
          <p:cNvPr id="747" name="Google Shape;747;p12"/>
          <p:cNvGrpSpPr/>
          <p:nvPr/>
        </p:nvGrpSpPr>
        <p:grpSpPr>
          <a:xfrm>
            <a:off x="4957874" y="826953"/>
            <a:ext cx="12344402" cy="1800225"/>
            <a:chOff x="3305249" y="551302"/>
            <a:chExt cx="8229601" cy="1200150"/>
          </a:xfrm>
        </p:grpSpPr>
        <p:pic>
          <p:nvPicPr>
            <p:cNvPr id="748" name="Google Shape;748;p12"/>
            <p:cNvPicPr preferRelativeResize="0"/>
            <p:nvPr/>
          </p:nvPicPr>
          <p:blipFill rotWithShape="1">
            <a:blip r:embed="rId8">
              <a:alphaModFix/>
            </a:blip>
            <a:srcRect/>
            <a:stretch/>
          </p:blipFill>
          <p:spPr>
            <a:xfrm>
              <a:off x="3305249" y="551302"/>
              <a:ext cx="8229601" cy="1200150"/>
            </a:xfrm>
            <a:prstGeom prst="rect">
              <a:avLst/>
            </a:prstGeom>
            <a:noFill/>
            <a:ln>
              <a:noFill/>
            </a:ln>
          </p:spPr>
        </p:pic>
        <p:sp>
          <p:nvSpPr>
            <p:cNvPr id="749" name="Google Shape;749;p12"/>
            <p:cNvSpPr/>
            <p:nvPr/>
          </p:nvSpPr>
          <p:spPr>
            <a:xfrm>
              <a:off x="3672114" y="709684"/>
              <a:ext cx="7563165" cy="1015622"/>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iw-IL" sz="9000">
                  <a:solidFill>
                    <a:schemeClr val="lt1"/>
                  </a:solidFill>
                  <a:latin typeface="Arial Black"/>
                  <a:ea typeface="Arial Black"/>
                  <a:cs typeface="Arial Black"/>
                  <a:sym typeface="Arial Black"/>
                </a:rPr>
                <a:t>איך הלוויין מגיע לחלל?</a:t>
              </a:r>
              <a:endParaRPr sz="2100"/>
            </a:p>
          </p:txBody>
        </p:sp>
      </p:grpSp>
      <p:pic>
        <p:nvPicPr>
          <p:cNvPr id="750" name="Google Shape;750;p12"/>
          <p:cNvPicPr preferRelativeResize="0"/>
          <p:nvPr/>
        </p:nvPicPr>
        <p:blipFill rotWithShape="1">
          <a:blip r:embed="rId9">
            <a:alphaModFix/>
          </a:blip>
          <a:srcRect/>
          <a:stretch/>
        </p:blipFill>
        <p:spPr>
          <a:xfrm>
            <a:off x="284421" y="196120"/>
            <a:ext cx="2307039" cy="704330"/>
          </a:xfrm>
          <a:prstGeom prst="rect">
            <a:avLst/>
          </a:prstGeom>
          <a:noFill/>
          <a:ln>
            <a:noFill/>
          </a:ln>
        </p:spPr>
      </p:pic>
      <p:sp>
        <p:nvSpPr>
          <p:cNvPr id="751" name="Google Shape;751;p12">
            <a:hlinkClick r:id="rId10" action="ppaction://hlinkfile"/>
          </p:cNvPr>
          <p:cNvSpPr/>
          <p:nvPr/>
        </p:nvSpPr>
        <p:spPr>
          <a:xfrm>
            <a:off x="16239745" y="2889504"/>
            <a:ext cx="613175" cy="493776"/>
          </a:xfrm>
          <a:custGeom>
            <a:avLst/>
            <a:gdLst/>
            <a:ahLst/>
            <a:cxnLst/>
            <a:rect l="l" t="t" r="r" b="b"/>
            <a:pathLst>
              <a:path w="120000" h="120000" extrusionOk="0">
                <a:moveTo>
                  <a:pt x="0" y="0"/>
                </a:moveTo>
                <a:lnTo>
                  <a:pt x="120000" y="0"/>
                </a:lnTo>
                <a:lnTo>
                  <a:pt x="120000" y="120000"/>
                </a:lnTo>
                <a:lnTo>
                  <a:pt x="0" y="120000"/>
                </a:lnTo>
                <a:close/>
                <a:moveTo>
                  <a:pt x="23762" y="60000"/>
                </a:moveTo>
                <a:lnTo>
                  <a:pt x="96238" y="15000"/>
                </a:lnTo>
                <a:lnTo>
                  <a:pt x="96238" y="105000"/>
                </a:lnTo>
                <a:close/>
              </a:path>
              <a:path w="120000" h="120000" fill="darken" extrusionOk="0">
                <a:moveTo>
                  <a:pt x="23762" y="60000"/>
                </a:moveTo>
                <a:lnTo>
                  <a:pt x="96238" y="15000"/>
                </a:lnTo>
                <a:lnTo>
                  <a:pt x="96238" y="105000"/>
                </a:lnTo>
                <a:close/>
              </a:path>
              <a:path w="120000" h="120000" fill="none" extrusionOk="0">
                <a:moveTo>
                  <a:pt x="23762" y="60000"/>
                </a:moveTo>
                <a:lnTo>
                  <a:pt x="96238" y="15000"/>
                </a:lnTo>
                <a:lnTo>
                  <a:pt x="96238"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137138" tIns="68550" rIns="137138" bIns="68550" anchor="ctr" anchorCtr="0">
            <a:noAutofit/>
          </a:bodyPr>
          <a:lstStyle/>
          <a:p>
            <a:pPr algn="ctr">
              <a:spcBef>
                <a:spcPts val="0"/>
              </a:spcBef>
              <a:spcAft>
                <a:spcPts val="0"/>
              </a:spcAft>
            </a:pPr>
            <a:endParaRPr sz="27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37258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7"/>
                                        </p:tgtEl>
                                        <p:attrNameLst>
                                          <p:attrName>style.visibility</p:attrName>
                                        </p:attrNameLst>
                                      </p:cBhvr>
                                      <p:to>
                                        <p:strVal val="visible"/>
                                      </p:to>
                                    </p:set>
                                    <p:animEffect transition="in" filter="fade">
                                      <p:cBhvr>
                                        <p:cTn id="7" dur="500"/>
                                        <p:tgtEl>
                                          <p:spTgt spid="747"/>
                                        </p:tgtEl>
                                      </p:cBhvr>
                                    </p:animEffect>
                                  </p:childTnLst>
                                </p:cTn>
                              </p:par>
                              <p:par>
                                <p:cTn id="8" presetID="10" presetClass="entr" presetSubtype="0" fill="hold" nodeType="withEffect">
                                  <p:stCondLst>
                                    <p:cond delay="300"/>
                                  </p:stCondLst>
                                  <p:childTnLst>
                                    <p:set>
                                      <p:cBhvr>
                                        <p:cTn id="9" dur="1" fill="hold">
                                          <p:stCondLst>
                                            <p:cond delay="0"/>
                                          </p:stCondLst>
                                        </p:cTn>
                                        <p:tgtEl>
                                          <p:spTgt spid="744"/>
                                        </p:tgtEl>
                                        <p:attrNameLst>
                                          <p:attrName>style.visibility</p:attrName>
                                        </p:attrNameLst>
                                      </p:cBhvr>
                                      <p:to>
                                        <p:strVal val="visible"/>
                                      </p:to>
                                    </p:set>
                                    <p:animEffect transition="in" filter="fade">
                                      <p:cBhvr>
                                        <p:cTn id="10" dur="1300"/>
                                        <p:tgtEl>
                                          <p:spTgt spid="744"/>
                                        </p:tgtEl>
                                      </p:cBhvr>
                                    </p:animEffect>
                                  </p:childTnLst>
                                </p:cTn>
                              </p:par>
                            </p:childTnLst>
                          </p:cTn>
                        </p:par>
                        <p:par>
                          <p:cTn id="11" fill="hold">
                            <p:stCondLst>
                              <p:cond delay="1600"/>
                            </p:stCondLst>
                            <p:childTnLst>
                              <p:par>
                                <p:cTn id="12" presetID="10" presetClass="entr" presetSubtype="0" fill="hold" nodeType="afterEffect">
                                  <p:stCondLst>
                                    <p:cond delay="0"/>
                                  </p:stCondLst>
                                  <p:childTnLst>
                                    <p:set>
                                      <p:cBhvr>
                                        <p:cTn id="13" dur="1" fill="hold">
                                          <p:stCondLst>
                                            <p:cond delay="0"/>
                                          </p:stCondLst>
                                        </p:cTn>
                                        <p:tgtEl>
                                          <p:spTgt spid="742"/>
                                        </p:tgtEl>
                                        <p:attrNameLst>
                                          <p:attrName>style.visibility</p:attrName>
                                        </p:attrNameLst>
                                      </p:cBhvr>
                                      <p:to>
                                        <p:strVal val="visible"/>
                                      </p:to>
                                    </p:set>
                                    <p:animEffect transition="in" filter="fade">
                                      <p:cBhvr>
                                        <p:cTn id="14" dur="900"/>
                                        <p:tgtEl>
                                          <p:spTgt spid="742"/>
                                        </p:tgtEl>
                                      </p:cBhvr>
                                    </p:animEffect>
                                  </p:childTnLst>
                                </p:cTn>
                              </p:par>
                              <p:par>
                                <p:cTn id="15" presetID="2" presetClass="entr" presetSubtype="8" fill="hold" nodeType="withEffect">
                                  <p:stCondLst>
                                    <p:cond delay="200"/>
                                  </p:stCondLst>
                                  <p:childTnLst>
                                    <p:set>
                                      <p:cBhvr>
                                        <p:cTn id="16" dur="1" fill="hold">
                                          <p:stCondLst>
                                            <p:cond delay="0"/>
                                          </p:stCondLst>
                                        </p:cTn>
                                        <p:tgtEl>
                                          <p:spTgt spid="743"/>
                                        </p:tgtEl>
                                        <p:attrNameLst>
                                          <p:attrName>style.visibility</p:attrName>
                                        </p:attrNameLst>
                                      </p:cBhvr>
                                      <p:to>
                                        <p:strVal val="visible"/>
                                      </p:to>
                                    </p:set>
                                    <p:anim calcmode="lin" valueType="num">
                                      <p:cBhvr additive="base">
                                        <p:cTn id="17" dur="600"/>
                                        <p:tgtEl>
                                          <p:spTgt spid="743"/>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20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700"/>
                                        <p:tgtEl>
                                          <p:spTgt spid="745"/>
                                        </p:tgtEl>
                                      </p:cBhvr>
                                    </p:animEffect>
                                  </p:childTnLst>
                                </p:cTn>
                              </p:par>
                              <p:par>
                                <p:cTn id="21" presetID="10" presetClass="entr" presetSubtype="0" fill="hold" nodeType="withEffect">
                                  <p:stCondLst>
                                    <p:cond delay="0"/>
                                  </p:stCondLst>
                                  <p:childTnLst>
                                    <p:set>
                                      <p:cBhvr>
                                        <p:cTn id="22" dur="1" fill="hold">
                                          <p:stCondLst>
                                            <p:cond delay="0"/>
                                          </p:stCondLst>
                                        </p:cTn>
                                        <p:tgtEl>
                                          <p:spTgt spid="746">
                                            <p:txEl>
                                              <p:pRg st="0" end="0"/>
                                            </p:txEl>
                                          </p:spTgt>
                                        </p:tgtEl>
                                        <p:attrNameLst>
                                          <p:attrName>style.visibility</p:attrName>
                                        </p:attrNameLst>
                                      </p:cBhvr>
                                      <p:to>
                                        <p:strVal val="visible"/>
                                      </p:to>
                                    </p:set>
                                    <p:animEffect transition="in" filter="fade">
                                      <p:cBhvr>
                                        <p:cTn id="23" dur="1500"/>
                                        <p:tgtEl>
                                          <p:spTgt spid="746">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46">
                                            <p:txEl>
                                              <p:pRg st="2" end="2"/>
                                            </p:txEl>
                                          </p:spTgt>
                                        </p:tgtEl>
                                        <p:attrNameLst>
                                          <p:attrName>style.visibility</p:attrName>
                                        </p:attrNameLst>
                                      </p:cBhvr>
                                      <p:to>
                                        <p:strVal val="visible"/>
                                      </p:to>
                                    </p:set>
                                    <p:animEffect transition="in" filter="fade">
                                      <p:cBhvr>
                                        <p:cTn id="26" dur="1500"/>
                                        <p:tgtEl>
                                          <p:spTgt spid="7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26" name="Google Shape;205;p8"/>
          <p:cNvPicPr preferRelativeResize="0"/>
          <p:nvPr/>
        </p:nvPicPr>
        <p:blipFill>
          <a:blip r:embed="rId3">
            <a:alphaModFix/>
          </a:blip>
          <a:srcRect b="15359"/>
          <a:stretch>
            <a:fillRect/>
          </a:stretch>
        </p:blipFill>
        <p:spPr>
          <a:xfrm>
            <a:off x="-7917" y="0"/>
            <a:ext cx="18288000" cy="10287000"/>
          </a:xfrm>
          <a:prstGeom prst="rect">
            <a:avLst/>
          </a:prstGeom>
          <a:noFill/>
          <a:ln>
            <a:noFill/>
          </a:ln>
        </p:spPr>
      </p:pic>
      <p:grpSp>
        <p:nvGrpSpPr>
          <p:cNvPr id="757" name="Google Shape;757;p13"/>
          <p:cNvGrpSpPr/>
          <p:nvPr/>
        </p:nvGrpSpPr>
        <p:grpSpPr>
          <a:xfrm>
            <a:off x="-13053542" y="-5513915"/>
            <a:ext cx="23677449" cy="21525006"/>
            <a:chOff x="-371888" y="-7324"/>
            <a:chExt cx="15234500" cy="15234537"/>
          </a:xfrm>
        </p:grpSpPr>
        <p:sp>
          <p:nvSpPr>
            <p:cNvPr id="758" name="Google Shape;758;p13"/>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759" name="Google Shape;759;p13"/>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760" name="Google Shape;760;p13"/>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761" name="Google Shape;761;p13"/>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762" name="Google Shape;762;p13"/>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763" name="Google Shape;763;p13"/>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764" name="Google Shape;764;p13"/>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765" name="Google Shape;765;p13"/>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766" name="Google Shape;766;p13"/>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grpSp>
      <p:pic>
        <p:nvPicPr>
          <p:cNvPr id="767" name="Google Shape;767;p13"/>
          <p:cNvPicPr preferRelativeResize="0"/>
          <p:nvPr/>
        </p:nvPicPr>
        <p:blipFill rotWithShape="1">
          <a:blip r:embed="rId4">
            <a:alphaModFix/>
          </a:blip>
          <a:srcRect/>
          <a:stretch/>
        </p:blipFill>
        <p:spPr>
          <a:xfrm rot="1347092">
            <a:off x="1925882" y="3530443"/>
            <a:ext cx="3301539" cy="3436298"/>
          </a:xfrm>
          <a:prstGeom prst="rect">
            <a:avLst/>
          </a:prstGeom>
          <a:noFill/>
          <a:ln>
            <a:noFill/>
          </a:ln>
        </p:spPr>
      </p:pic>
      <p:sp>
        <p:nvSpPr>
          <p:cNvPr id="768" name="Google Shape;768;p13"/>
          <p:cNvSpPr/>
          <p:nvPr/>
        </p:nvSpPr>
        <p:spPr>
          <a:xfrm>
            <a:off x="6767974" y="3237966"/>
            <a:ext cx="10318064" cy="2769928"/>
          </a:xfrm>
          <a:prstGeom prst="rect">
            <a:avLst/>
          </a:prstGeom>
          <a:noFill/>
          <a:ln>
            <a:noFill/>
          </a:ln>
        </p:spPr>
        <p:txBody>
          <a:bodyPr spcFirstLastPara="1" wrap="square" lIns="137138" tIns="68550" rIns="137138" bIns="68550" anchor="t" anchorCtr="0">
            <a:spAutoFit/>
          </a:bodyPr>
          <a:lstStyle/>
          <a:p>
            <a:pPr lvl="0" algn="r" rtl="1"/>
            <a:r>
              <a:rPr lang="he-IL" sz="3000" dirty="0">
                <a:solidFill>
                  <a:schemeClr val="bg1"/>
                </a:solidFill>
              </a:rPr>
              <a:t>המשגר נותן ללווין את המהירות ההתחלתית שלו וכך הוא נשאר בתנועה הרבה זמן.</a:t>
            </a:r>
          </a:p>
          <a:p>
            <a:pPr lvl="0" algn="r" rtl="1"/>
            <a:r>
              <a:rPr lang="he-IL" sz="3000" dirty="0">
                <a:solidFill>
                  <a:schemeClr val="bg1"/>
                </a:solidFill>
              </a:rPr>
              <a:t>על הלווין פועל כח סיבובי שיכול להעיף אותו לעבר החלל הרחוק.</a:t>
            </a:r>
          </a:p>
          <a:p>
            <a:pPr lvl="0" algn="r" rtl="1"/>
            <a:endParaRPr lang="he-IL" sz="3000" dirty="0">
              <a:solidFill>
                <a:schemeClr val="bg1"/>
              </a:solidFill>
            </a:endParaRPr>
          </a:p>
          <a:p>
            <a:pPr algn="r" rtl="1"/>
            <a:r>
              <a:rPr lang="he-IL" sz="3000" dirty="0">
                <a:solidFill>
                  <a:schemeClr val="lt1"/>
                </a:solidFill>
              </a:rPr>
              <a:t>כח המשיכה לכדור הארץ מונע מהלווין לעוף אל החלל הרחוק.</a:t>
            </a:r>
            <a:endParaRPr lang="he-IL" sz="3000" dirty="0">
              <a:solidFill>
                <a:schemeClr val="bg1"/>
              </a:solidFill>
            </a:endParaRPr>
          </a:p>
          <a:p>
            <a:pPr algn="r" rtl="1">
              <a:spcBef>
                <a:spcPts val="0"/>
              </a:spcBef>
              <a:spcAft>
                <a:spcPts val="0"/>
              </a:spcAft>
            </a:pPr>
            <a:endParaRPr sz="2100" dirty="0">
              <a:solidFill>
                <a:schemeClr val="bg1"/>
              </a:solidFill>
            </a:endParaRPr>
          </a:p>
        </p:txBody>
      </p:sp>
      <p:grpSp>
        <p:nvGrpSpPr>
          <p:cNvPr id="769" name="Google Shape;769;p13"/>
          <p:cNvGrpSpPr/>
          <p:nvPr/>
        </p:nvGrpSpPr>
        <p:grpSpPr>
          <a:xfrm>
            <a:off x="2125838" y="8994593"/>
            <a:ext cx="3886200" cy="871538"/>
            <a:chOff x="8661400" y="5852430"/>
            <a:chExt cx="2590800" cy="581025"/>
          </a:xfrm>
        </p:grpSpPr>
        <p:pic>
          <p:nvPicPr>
            <p:cNvPr id="770" name="Google Shape;770;p13"/>
            <p:cNvPicPr preferRelativeResize="0"/>
            <p:nvPr/>
          </p:nvPicPr>
          <p:blipFill rotWithShape="1">
            <a:blip r:embed="rId5">
              <a:alphaModFix/>
            </a:blip>
            <a:srcRect/>
            <a:stretch/>
          </p:blipFill>
          <p:spPr>
            <a:xfrm>
              <a:off x="8661400" y="5852430"/>
              <a:ext cx="2590800" cy="581025"/>
            </a:xfrm>
            <a:prstGeom prst="rect">
              <a:avLst/>
            </a:prstGeom>
            <a:noFill/>
            <a:ln>
              <a:noFill/>
            </a:ln>
          </p:spPr>
        </p:pic>
        <p:sp>
          <p:nvSpPr>
            <p:cNvPr id="771" name="Google Shape;771;p13"/>
            <p:cNvSpPr/>
            <p:nvPr/>
          </p:nvSpPr>
          <p:spPr>
            <a:xfrm>
              <a:off x="9031764" y="5914734"/>
              <a:ext cx="2073003" cy="400069"/>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iw-IL" sz="3000">
                  <a:solidFill>
                    <a:schemeClr val="lt1"/>
                  </a:solidFill>
                </a:rPr>
                <a:t>בואו נבצע ניסוי קטן</a:t>
              </a:r>
              <a:endParaRPr sz="2100"/>
            </a:p>
          </p:txBody>
        </p:sp>
      </p:grpSp>
      <p:grpSp>
        <p:nvGrpSpPr>
          <p:cNvPr id="772" name="Google Shape;772;p13"/>
          <p:cNvGrpSpPr/>
          <p:nvPr/>
        </p:nvGrpSpPr>
        <p:grpSpPr>
          <a:xfrm>
            <a:off x="2759726" y="826952"/>
            <a:ext cx="14542551" cy="1917447"/>
            <a:chOff x="3305249" y="551302"/>
            <a:chExt cx="8229601" cy="1200150"/>
          </a:xfrm>
        </p:grpSpPr>
        <p:pic>
          <p:nvPicPr>
            <p:cNvPr id="773" name="Google Shape;773;p13"/>
            <p:cNvPicPr preferRelativeResize="0"/>
            <p:nvPr/>
          </p:nvPicPr>
          <p:blipFill rotWithShape="1">
            <a:blip r:embed="rId6">
              <a:alphaModFix/>
            </a:blip>
            <a:srcRect/>
            <a:stretch/>
          </p:blipFill>
          <p:spPr>
            <a:xfrm>
              <a:off x="3305249" y="551302"/>
              <a:ext cx="8229601" cy="1200150"/>
            </a:xfrm>
            <a:prstGeom prst="rect">
              <a:avLst/>
            </a:prstGeom>
            <a:noFill/>
            <a:ln>
              <a:noFill/>
            </a:ln>
          </p:spPr>
        </p:pic>
        <p:sp>
          <p:nvSpPr>
            <p:cNvPr id="774" name="Google Shape;774;p13"/>
            <p:cNvSpPr/>
            <p:nvPr/>
          </p:nvSpPr>
          <p:spPr>
            <a:xfrm>
              <a:off x="3743356" y="610522"/>
              <a:ext cx="7563165" cy="1011325"/>
            </a:xfrm>
            <a:prstGeom prst="rect">
              <a:avLst/>
            </a:prstGeom>
            <a:noFill/>
            <a:ln>
              <a:noFill/>
            </a:ln>
          </p:spPr>
          <p:txBody>
            <a:bodyPr spcFirstLastPara="1" wrap="square" lIns="137138" tIns="68550" rIns="137138" bIns="68550" anchor="t" anchorCtr="0">
              <a:spAutoFit/>
            </a:bodyPr>
            <a:lstStyle/>
            <a:p>
              <a:pPr algn="r" rtl="1">
                <a:spcBef>
                  <a:spcPts val="0"/>
                </a:spcBef>
                <a:spcAft>
                  <a:spcPts val="0"/>
                </a:spcAft>
              </a:pPr>
              <a:r>
                <a:rPr lang="he-IL" sz="4800" dirty="0">
                  <a:solidFill>
                    <a:schemeClr val="lt1"/>
                  </a:solidFill>
                  <a:latin typeface="Arial Black"/>
                  <a:ea typeface="Arial Black"/>
                  <a:cs typeface="Arial Black"/>
                  <a:sym typeface="Arial Black"/>
                </a:rPr>
                <a:t>מדוע לווינים לא נופלים בחזרה לכדור הארץ </a:t>
              </a:r>
            </a:p>
            <a:p>
              <a:pPr algn="r" rtl="1">
                <a:spcBef>
                  <a:spcPts val="0"/>
                </a:spcBef>
                <a:spcAft>
                  <a:spcPts val="0"/>
                </a:spcAft>
              </a:pPr>
              <a:r>
                <a:rPr lang="he-IL" sz="4800" dirty="0">
                  <a:solidFill>
                    <a:schemeClr val="lt1"/>
                  </a:solidFill>
                  <a:latin typeface="Arial Black"/>
                  <a:ea typeface="Arial Black"/>
                  <a:cs typeface="Arial Black"/>
                  <a:sym typeface="Arial Black"/>
                </a:rPr>
                <a:t>או עפים אל החלל הרחוק?</a:t>
              </a:r>
              <a:endParaRPr sz="4800" dirty="0"/>
            </a:p>
          </p:txBody>
        </p:sp>
      </p:grpSp>
      <p:pic>
        <p:nvPicPr>
          <p:cNvPr id="775" name="Google Shape;775;p13"/>
          <p:cNvPicPr preferRelativeResize="0"/>
          <p:nvPr/>
        </p:nvPicPr>
        <p:blipFill rotWithShape="1">
          <a:blip r:embed="rId7">
            <a:alphaModFix/>
          </a:blip>
          <a:srcRect/>
          <a:stretch/>
        </p:blipFill>
        <p:spPr>
          <a:xfrm>
            <a:off x="284421" y="196120"/>
            <a:ext cx="2307039" cy="704330"/>
          </a:xfrm>
          <a:prstGeom prst="rect">
            <a:avLst/>
          </a:prstGeom>
          <a:noFill/>
          <a:ln>
            <a:noFill/>
          </a:ln>
        </p:spPr>
      </p:pic>
      <p:grpSp>
        <p:nvGrpSpPr>
          <p:cNvPr id="776" name="Google Shape;776;p13"/>
          <p:cNvGrpSpPr/>
          <p:nvPr/>
        </p:nvGrpSpPr>
        <p:grpSpPr>
          <a:xfrm>
            <a:off x="-5681709" y="-545071"/>
            <a:ext cx="10982568" cy="11587322"/>
            <a:chOff x="1562154" y="-702358"/>
            <a:chExt cx="7906784" cy="7906784"/>
          </a:xfrm>
        </p:grpSpPr>
        <p:sp>
          <p:nvSpPr>
            <p:cNvPr id="777" name="Google Shape;777;p13"/>
            <p:cNvSpPr/>
            <p:nvPr/>
          </p:nvSpPr>
          <p:spPr>
            <a:xfrm>
              <a:off x="1562154" y="-702358"/>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solidFill>
              <a:srgbClr val="1965A3"/>
            </a:solid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sp>
          <p:nvSpPr>
            <p:cNvPr id="778" name="Google Shape;778;p13"/>
            <p:cNvSpPr/>
            <p:nvPr/>
          </p:nvSpPr>
          <p:spPr>
            <a:xfrm>
              <a:off x="1562155" y="-702357"/>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blipFill rotWithShape="1">
              <a:blip r:embed="rId8">
                <a:alphaModFix/>
              </a:blip>
              <a:tile tx="0" ty="0" sx="100000" sy="100000" flip="none" algn="tl"/>
            </a:blipFill>
            <a:ln>
              <a:noFill/>
            </a:ln>
          </p:spPr>
          <p:txBody>
            <a:bodyPr spcFirstLastPara="1" wrap="square" lIns="137138" tIns="68550" rIns="137138" bIns="68550" anchor="ctr" anchorCtr="0">
              <a:noAutofit/>
            </a:bodyPr>
            <a:lstStyle/>
            <a:p>
              <a:pPr>
                <a:spcBef>
                  <a:spcPts val="0"/>
                </a:spcBef>
                <a:spcAft>
                  <a:spcPts val="0"/>
                </a:spcAft>
              </a:pPr>
              <a:endParaRPr sz="2700">
                <a:solidFill>
                  <a:schemeClr val="dk1"/>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B513E80A-80CD-D89E-0643-58BFDCD5B1EE}"/>
              </a:ext>
            </a:extLst>
          </p:cNvPr>
          <p:cNvPicPr>
            <a:picLocks noChangeAspect="1"/>
          </p:cNvPicPr>
          <p:nvPr/>
        </p:nvPicPr>
        <p:blipFill>
          <a:blip r:embed="rId9"/>
          <a:stretch>
            <a:fillRect/>
          </a:stretch>
        </p:blipFill>
        <p:spPr>
          <a:xfrm>
            <a:off x="11618420" y="5889278"/>
            <a:ext cx="5303771" cy="3833733"/>
          </a:xfrm>
          <a:prstGeom prst="rect">
            <a:avLst/>
          </a:prstGeom>
        </p:spPr>
      </p:pic>
      <p:pic>
        <p:nvPicPr>
          <p:cNvPr id="12" name="Picture 11">
            <a:extLst>
              <a:ext uri="{FF2B5EF4-FFF2-40B4-BE49-F238E27FC236}">
                <a16:creationId xmlns:a16="http://schemas.microsoft.com/office/drawing/2014/main" id="{56142586-6086-5566-34FB-1740D953C400}"/>
              </a:ext>
            </a:extLst>
          </p:cNvPr>
          <p:cNvPicPr>
            <a:picLocks noChangeAspect="1"/>
          </p:cNvPicPr>
          <p:nvPr/>
        </p:nvPicPr>
        <p:blipFill>
          <a:blip r:embed="rId10"/>
          <a:stretch>
            <a:fillRect/>
          </a:stretch>
        </p:blipFill>
        <p:spPr>
          <a:xfrm>
            <a:off x="7455986" y="7150007"/>
            <a:ext cx="4139684" cy="2606582"/>
          </a:xfrm>
          <a:prstGeom prst="rect">
            <a:avLst/>
          </a:prstGeom>
        </p:spPr>
      </p:pic>
    </p:spTree>
    <p:extLst>
      <p:ext uri="{BB962C8B-B14F-4D97-AF65-F5344CB8AC3E}">
        <p14:creationId xmlns:p14="http://schemas.microsoft.com/office/powerpoint/2010/main" val="3651576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500"/>
                                        <p:tgtEl>
                                          <p:spTgt spid="772"/>
                                        </p:tgtEl>
                                      </p:cBhvr>
                                    </p:animEffect>
                                  </p:childTnLst>
                                </p:cTn>
                              </p:par>
                              <p:par>
                                <p:cTn id="8" presetID="10" presetClass="entr" presetSubtype="0" fill="hold" nodeType="withEffect">
                                  <p:stCondLst>
                                    <p:cond delay="300"/>
                                  </p:stCondLst>
                                  <p:childTnLst>
                                    <p:set>
                                      <p:cBhvr>
                                        <p:cTn id="9" dur="1" fill="hold">
                                          <p:stCondLst>
                                            <p:cond delay="0"/>
                                          </p:stCondLst>
                                        </p:cTn>
                                        <p:tgtEl>
                                          <p:spTgt spid="757"/>
                                        </p:tgtEl>
                                        <p:attrNameLst>
                                          <p:attrName>style.visibility</p:attrName>
                                        </p:attrNameLst>
                                      </p:cBhvr>
                                      <p:to>
                                        <p:strVal val="visible"/>
                                      </p:to>
                                    </p:set>
                                    <p:animEffect transition="in" filter="fade">
                                      <p:cBhvr>
                                        <p:cTn id="10" dur="1200"/>
                                        <p:tgtEl>
                                          <p:spTgt spid="757"/>
                                        </p:tgtEl>
                                      </p:cBhvr>
                                    </p:animEffect>
                                  </p:childTnLst>
                                </p:cTn>
                              </p:par>
                              <p:par>
                                <p:cTn id="11" presetID="10" presetClass="entr" presetSubtype="0" fill="hold" nodeType="withEffect">
                                  <p:stCondLst>
                                    <p:cond delay="300"/>
                                  </p:stCondLst>
                                  <p:childTnLst>
                                    <p:set>
                                      <p:cBhvr>
                                        <p:cTn id="12" dur="1" fill="hold">
                                          <p:stCondLst>
                                            <p:cond delay="0"/>
                                          </p:stCondLst>
                                        </p:cTn>
                                        <p:tgtEl>
                                          <p:spTgt spid="768"/>
                                        </p:tgtEl>
                                        <p:attrNameLst>
                                          <p:attrName>style.visibility</p:attrName>
                                        </p:attrNameLst>
                                      </p:cBhvr>
                                      <p:to>
                                        <p:strVal val="visible"/>
                                      </p:to>
                                    </p:set>
                                    <p:animEffect transition="in" filter="fade">
                                      <p:cBhvr>
                                        <p:cTn id="13" dur="500"/>
                                        <p:tgtEl>
                                          <p:spTgt spid="768"/>
                                        </p:tgtEl>
                                      </p:cBhvr>
                                    </p:animEffect>
                                  </p:childTnLst>
                                </p:cTn>
                              </p:par>
                              <p:par>
                                <p:cTn id="14" presetID="10" presetClass="entr" presetSubtype="0" fill="hold" nodeType="withEffect">
                                  <p:stCondLst>
                                    <p:cond delay="6900"/>
                                  </p:stCondLst>
                                  <p:childTnLst>
                                    <p:set>
                                      <p:cBhvr>
                                        <p:cTn id="15" dur="1" fill="hold">
                                          <p:stCondLst>
                                            <p:cond delay="0"/>
                                          </p:stCondLst>
                                        </p:cTn>
                                        <p:tgtEl>
                                          <p:spTgt spid="769"/>
                                        </p:tgtEl>
                                        <p:attrNameLst>
                                          <p:attrName>style.visibility</p:attrName>
                                        </p:attrNameLst>
                                      </p:cBhvr>
                                      <p:to>
                                        <p:strVal val="visible"/>
                                      </p:to>
                                    </p:set>
                                    <p:animEffect transition="in" filter="fade">
                                      <p:cBhvr>
                                        <p:cTn id="16" dur="1000"/>
                                        <p:tgtEl>
                                          <p:spTgt spid="769"/>
                                        </p:tgtEl>
                                      </p:cBhvr>
                                    </p:animEffect>
                                  </p:childTnLst>
                                </p:cTn>
                              </p:par>
                              <p:par>
                                <p:cTn id="17" presetID="8" presetClass="emph" presetSubtype="0" fill="hold" nodeType="withEffect">
                                  <p:stCondLst>
                                    <p:cond delay="0"/>
                                  </p:stCondLst>
                                  <p:childTnLst>
                                    <p:animRot by="-21600000">
                                      <p:cBhvr>
                                        <p:cTn id="18" dur="5000" fill="hold"/>
                                        <p:tgtEl>
                                          <p:spTgt spid="7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34209"/>
  <p:tag name="AS_OS" val="Microsoft Windows NT 6.2.9200.0"/>
  <p:tag name="AS_RELEASE_DATE" val="2020.07.14"/>
  <p:tag name="AS_TITLE" val="Aspose.Slides for .NET 2.0"/>
  <p:tag name="AS_VERSION" val="20.7"/>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E57E9BF600BB449B19E0813660361A" ma:contentTypeVersion="17" ma:contentTypeDescription="Create a new document." ma:contentTypeScope="" ma:versionID="a875ad33a7ca82efb096ddef1210123e">
  <xsd:schema xmlns:xsd="http://www.w3.org/2001/XMLSchema" xmlns:xs="http://www.w3.org/2001/XMLSchema" xmlns:p="http://schemas.microsoft.com/office/2006/metadata/properties" xmlns:ns2="623470b9-28e3-47e9-923d-bec5c2c2ca91" xmlns:ns3="1d9918d7-2c61-4842-b7c7-8aa8d300ed15" targetNamespace="http://schemas.microsoft.com/office/2006/metadata/properties" ma:root="true" ma:fieldsID="125341584be50f719c03f52a6c31b542" ns2:_="" ns3:_="">
    <xsd:import namespace="623470b9-28e3-47e9-923d-bec5c2c2ca91"/>
    <xsd:import namespace="1d9918d7-2c61-4842-b7c7-8aa8d300ed1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lcf76f155ced4ddcb4097134ff3c332f" minOccurs="0"/>
                <xsd:element ref="ns2: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3470b9-28e3-47e9-923d-bec5c2c2ca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420cf47-2a0a-4a53-8f89-ab9c596d8f0a}" ma:internalName="TaxCatchAll" ma:showField="CatchAllData" ma:web="623470b9-28e3-47e9-923d-bec5c2c2ca9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d9918d7-2c61-4842-b7c7-8aa8d300ed1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4c68818-d1a6-4bee-b26f-e6328dfa7d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d9918d7-2c61-4842-b7c7-8aa8d300ed15">
      <Terms xmlns="http://schemas.microsoft.com/office/infopath/2007/PartnerControls"/>
    </lcf76f155ced4ddcb4097134ff3c332f>
    <TaxCatchAll xmlns="623470b9-28e3-47e9-923d-bec5c2c2ca9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92673A-6A16-4C35-AB3E-53895FD075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3470b9-28e3-47e9-923d-bec5c2c2ca91"/>
    <ds:schemaRef ds:uri="1d9918d7-2c61-4842-b7c7-8aa8d300ed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157746-C94D-4F55-97DA-69B01183225F}">
  <ds:schemaRefs>
    <ds:schemaRef ds:uri="http://schemas.microsoft.com/office/2006/metadata/properties"/>
    <ds:schemaRef ds:uri="http://schemas.microsoft.com/office/infopath/2007/PartnerControls"/>
    <ds:schemaRef ds:uri="1d9918d7-2c61-4842-b7c7-8aa8d300ed15"/>
    <ds:schemaRef ds:uri="623470b9-28e3-47e9-923d-bec5c2c2ca91"/>
  </ds:schemaRefs>
</ds:datastoreItem>
</file>

<file path=customXml/itemProps3.xml><?xml version="1.0" encoding="utf-8"?>
<ds:datastoreItem xmlns:ds="http://schemas.openxmlformats.org/officeDocument/2006/customXml" ds:itemID="{2C677F64-D530-438F-8F23-BE363BA805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529</TotalTime>
  <Words>4250</Words>
  <Application>Microsoft Office PowerPoint</Application>
  <PresentationFormat>Custom</PresentationFormat>
  <Paragraphs>301</Paragraphs>
  <Slides>29</Slides>
  <Notes>27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 Black</vt:lpstr>
      <vt:lpstr>Assistant</vt:lpstr>
      <vt:lpstr>Calibri</vt:lpstr>
      <vt:lpstr>Canva Sans</vt:lpstr>
      <vt:lpstr>Canva Sans Bold</vt:lpstr>
      <vt:lpstr>Open Sans Hebrew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בראשית 1</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neradi</dc:creator>
  <cp:lastModifiedBy>Tali Shmueli</cp:lastModifiedBy>
  <cp:revision>23</cp:revision>
  <dcterms:created xsi:type="dcterms:W3CDTF">2006-08-16T00:00:00Z</dcterms:created>
  <dcterms:modified xsi:type="dcterms:W3CDTF">2024-01-30T13:21:21Z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0x01010067E57E9BF600BB449B19E0813660361A</vt:lpwstr>
  </property>
</Properties>
</file>